
<file path=[Content_Types].xml><?xml version="1.0" encoding="utf-8"?>
<Types xmlns="http://schemas.openxmlformats.org/package/2006/content-types">
  <Default Extension="gif" ContentType="image/gif"/>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handoutMasterIdLst>
    <p:handoutMasterId r:id="rId17"/>
  </p:handoutMasterIdLst>
  <p:sldIdLst>
    <p:sldId id="256" r:id="rId3"/>
    <p:sldId id="258" r:id="rId5"/>
    <p:sldId id="270" r:id="rId6"/>
    <p:sldId id="264" r:id="rId7"/>
    <p:sldId id="267" r:id="rId8"/>
    <p:sldId id="266" r:id="rId9"/>
    <p:sldId id="274" r:id="rId10"/>
    <p:sldId id="272" r:id="rId11"/>
    <p:sldId id="271" r:id="rId12"/>
    <p:sldId id="279" r:id="rId13"/>
    <p:sldId id="281" r:id="rId14"/>
    <p:sldId id="284" r:id="rId15"/>
    <p:sldId id="282" r:id="rId16"/>
  </p:sldIdLst>
  <p:sldSz cx="12192000" cy="6858000"/>
  <p:notesSz cx="6858000" cy="9144000"/>
  <p:embeddedFontLst>
    <p:embeddedFont>
      <p:font typeface="Calibri" panose="020F0502020204030204"/>
      <p:regular r:id="rId21"/>
    </p:embeddedFont>
    <p:embeddedFont>
      <p:font typeface="Roboto Mono" panose="00000009000000000000"/>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2.xml"/><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GIF>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zh-CN"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84"/>
        <p:cNvGrpSpPr/>
        <p:nvPr/>
      </p:nvGrpSpPr>
      <p:grpSpPr>
        <a:xfrm>
          <a:off x="0" y="0"/>
          <a:ext cx="0" cy="0"/>
          <a:chOff x="0" y="0"/>
          <a:chExt cx="0" cy="0"/>
        </a:xfrm>
      </p:grpSpPr>
      <p:sp>
        <p:nvSpPr>
          <p:cNvPr id="85" name="Google Shape;85;p1: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6" name="Google Shape;86;p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p3: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5" name="Shape 15"/>
        <p:cNvGrpSpPr/>
        <p:nvPr/>
      </p:nvGrpSpPr>
      <p:grpSpPr>
        <a:xfrm>
          <a:off x="0" y="0"/>
          <a:ext cx="0" cy="0"/>
          <a:chOff x="0" y="0"/>
          <a:chExt cx="0" cy="0"/>
        </a:xfrm>
      </p:grpSpPr>
      <p:sp>
        <p:nvSpPr>
          <p:cNvPr id="16" name="Google Shape;16;p9"/>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9"/>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8" name="Google Shape;18;p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72" name="Shape 72"/>
        <p:cNvGrpSpPr/>
        <p:nvPr/>
      </p:nvGrpSpPr>
      <p:grpSpPr>
        <a:xfrm>
          <a:off x="0" y="0"/>
          <a:ext cx="0" cy="0"/>
          <a:chOff x="0" y="0"/>
          <a:chExt cx="0" cy="0"/>
        </a:xfrm>
      </p:grpSpPr>
      <p:sp>
        <p:nvSpPr>
          <p:cNvPr id="73" name="Google Shape;73;p18"/>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5" name="Google Shape;75;p18"/>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78" name="Shape 78"/>
        <p:cNvGrpSpPr/>
        <p:nvPr/>
      </p:nvGrpSpPr>
      <p:grpSpPr>
        <a:xfrm>
          <a:off x="0" y="0"/>
          <a:ext cx="0" cy="0"/>
          <a:chOff x="0" y="0"/>
          <a:chExt cx="0" cy="0"/>
        </a:xfrm>
      </p:grpSpPr>
      <p:sp>
        <p:nvSpPr>
          <p:cNvPr id="79" name="Google Shape;79;p19"/>
          <p:cNvSpPr txBox="1"/>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9"/>
          <p:cNvSpPr txBox="1"/>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81" name="Google Shape;81;p1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21" name="Shape 21"/>
        <p:cNvGrpSpPr/>
        <p:nvPr/>
      </p:nvGrpSpPr>
      <p:grpSpPr>
        <a:xfrm>
          <a:off x="0" y="0"/>
          <a:ext cx="0" cy="0"/>
          <a:chOff x="0" y="0"/>
          <a:chExt cx="0" cy="0"/>
        </a:xfrm>
      </p:grpSpPr>
      <p:sp>
        <p:nvSpPr>
          <p:cNvPr id="22" name="Google Shape;22;p10"/>
          <p:cNvSpPr txBox="1"/>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0"/>
          <p:cNvSpPr txBox="1"/>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10"/>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0"/>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0"/>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7" name="Shape 27"/>
        <p:cNvGrpSpPr/>
        <p:nvPr/>
      </p:nvGrpSpPr>
      <p:grpSpPr>
        <a:xfrm>
          <a:off x="0" y="0"/>
          <a:ext cx="0" cy="0"/>
          <a:chOff x="0" y="0"/>
          <a:chExt cx="0" cy="0"/>
        </a:xfrm>
      </p:grpSpPr>
      <p:sp>
        <p:nvSpPr>
          <p:cNvPr id="28" name="Google Shape;28;p11"/>
          <p:cNvSpPr txBox="1"/>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1"/>
          <p:cNvSpPr txBox="1"/>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33" name="Shape 33"/>
        <p:cNvGrpSpPr/>
        <p:nvPr/>
      </p:nvGrpSpPr>
      <p:grpSpPr>
        <a:xfrm>
          <a:off x="0" y="0"/>
          <a:ext cx="0" cy="0"/>
          <a:chOff x="0" y="0"/>
          <a:chExt cx="0" cy="0"/>
        </a:xfrm>
      </p:grpSpPr>
      <p:sp>
        <p:nvSpPr>
          <p:cNvPr id="34" name="Google Shape;34;p12"/>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2"/>
          <p:cNvSpPr txBox="1"/>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6" name="Google Shape;36;p12"/>
          <p:cNvSpPr txBox="1"/>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7" name="Google Shape;37;p12"/>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2"/>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40" name="Shape 40"/>
        <p:cNvGrpSpPr/>
        <p:nvPr/>
      </p:nvGrpSpPr>
      <p:grpSpPr>
        <a:xfrm>
          <a:off x="0" y="0"/>
          <a:ext cx="0" cy="0"/>
          <a:chOff x="0" y="0"/>
          <a:chExt cx="0" cy="0"/>
        </a:xfrm>
      </p:grpSpPr>
      <p:sp>
        <p:nvSpPr>
          <p:cNvPr id="41" name="Google Shape;41;p13"/>
          <p:cNvSpPr txBox="1"/>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3"/>
          <p:cNvSpPr txBox="1"/>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3" name="Google Shape;43;p13"/>
          <p:cNvSpPr txBox="1"/>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4" name="Google Shape;44;p13"/>
          <p:cNvSpPr txBox="1"/>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5" name="Google Shape;45;p13"/>
          <p:cNvSpPr txBox="1"/>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6" name="Google Shape;46;p13"/>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3"/>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9" name="Shape 49"/>
        <p:cNvGrpSpPr/>
        <p:nvPr/>
      </p:nvGrpSpPr>
      <p:grpSpPr>
        <a:xfrm>
          <a:off x="0" y="0"/>
          <a:ext cx="0" cy="0"/>
          <a:chOff x="0" y="0"/>
          <a:chExt cx="0" cy="0"/>
        </a:xfrm>
      </p:grpSpPr>
      <p:sp>
        <p:nvSpPr>
          <p:cNvPr id="50" name="Google Shape;50;p14"/>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4"/>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4" name="Shape 54"/>
        <p:cNvGrpSpPr/>
        <p:nvPr/>
      </p:nvGrpSpPr>
      <p:grpSpPr>
        <a:xfrm>
          <a:off x="0" y="0"/>
          <a:ext cx="0" cy="0"/>
          <a:chOff x="0" y="0"/>
          <a:chExt cx="0" cy="0"/>
        </a:xfrm>
      </p:grpSpPr>
      <p:sp>
        <p:nvSpPr>
          <p:cNvPr id="55" name="Google Shape;55;p15"/>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5"/>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5"/>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58" name="Shape 58"/>
        <p:cNvGrpSpPr/>
        <p:nvPr/>
      </p:nvGrpSpPr>
      <p:grpSpPr>
        <a:xfrm>
          <a:off x="0" y="0"/>
          <a:ext cx="0" cy="0"/>
          <a:chOff x="0" y="0"/>
          <a:chExt cx="0" cy="0"/>
        </a:xfrm>
      </p:grpSpPr>
      <p:sp>
        <p:nvSpPr>
          <p:cNvPr id="59" name="Google Shape;59;p16"/>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6"/>
          <p:cNvSpPr txBox="1"/>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61" name="Google Shape;61;p16"/>
          <p:cNvSpPr txBox="1"/>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2" name="Google Shape;62;p16"/>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6"/>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6"/>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65" name="Shape 65"/>
        <p:cNvGrpSpPr/>
        <p:nvPr/>
      </p:nvGrpSpPr>
      <p:grpSpPr>
        <a:xfrm>
          <a:off x="0" y="0"/>
          <a:ext cx="0" cy="0"/>
          <a:chOff x="0" y="0"/>
          <a:chExt cx="0" cy="0"/>
        </a:xfrm>
      </p:grpSpPr>
      <p:sp>
        <p:nvSpPr>
          <p:cNvPr id="66" name="Google Shape;66;p17"/>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p:nvPr>
            <p:ph type="pic" idx="2"/>
          </p:nvPr>
        </p:nvSpPr>
        <p:spPr>
          <a:xfrm>
            <a:off x="5183188" y="987425"/>
            <a:ext cx="6172200" cy="4873625"/>
          </a:xfrm>
          <a:prstGeom prst="rect">
            <a:avLst/>
          </a:prstGeom>
          <a:noFill/>
          <a:ln>
            <a:noFill/>
          </a:ln>
        </p:spPr>
      </p:sp>
      <p:sp>
        <p:nvSpPr>
          <p:cNvPr id="68" name="Google Shape;68;p17"/>
          <p:cNvSpPr txBox="1"/>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9" name="Google Shape;69;p17"/>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9" name="Shape 9"/>
        <p:cNvGrpSpPr/>
        <p:nvPr/>
      </p:nvGrpSpPr>
      <p:grpSpPr>
        <a:xfrm>
          <a:off x="0" y="0"/>
          <a:ext cx="0" cy="0"/>
          <a:chOff x="0" y="0"/>
          <a:chExt cx="0" cy="0"/>
        </a:xfrm>
      </p:grpSpPr>
      <p:sp>
        <p:nvSpPr>
          <p:cNvPr id="10" name="Google Shape;10;p8"/>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8"/>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8"/>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8"/>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zh-CN"/>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GI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87" name="Shape 87"/>
        <p:cNvGrpSpPr/>
        <p:nvPr/>
      </p:nvGrpSpPr>
      <p:grpSpPr>
        <a:xfrm>
          <a:off x="0" y="0"/>
          <a:ext cx="0" cy="0"/>
          <a:chOff x="0" y="0"/>
          <a:chExt cx="0" cy="0"/>
        </a:xfrm>
      </p:grpSpPr>
      <p:sp>
        <p:nvSpPr>
          <p:cNvPr id="88" name="Google Shape;88;p1"/>
          <p:cNvSpPr txBox="1"/>
          <p:nvPr>
            <p:ph type="title"/>
          </p:nvPr>
        </p:nvSpPr>
        <p:spPr>
          <a:xfrm>
            <a:off x="609600" y="2048510"/>
            <a:ext cx="5145405" cy="2759075"/>
          </a:xfrm>
          <a:prstGeom prst="rect">
            <a:avLst/>
          </a:prstGeom>
          <a:noFill/>
          <a:ln>
            <a:noFill/>
          </a:ln>
        </p:spPr>
        <p:txBody>
          <a:bodyPr spcFirstLastPara="1" wrap="square" lIns="0" tIns="0" rIns="121900" bIns="0" anchor="ctr" anchorCtr="0">
            <a:noAutofit/>
          </a:bodyPr>
          <a:lstStyle/>
          <a:p>
            <a:pPr marL="0" lvl="0" indent="0" algn="l" rtl="0">
              <a:lnSpc>
                <a:spcPct val="90000"/>
              </a:lnSpc>
              <a:spcBef>
                <a:spcPts val="0"/>
              </a:spcBef>
              <a:spcAft>
                <a:spcPts val="0"/>
              </a:spcAft>
              <a:buClr>
                <a:schemeClr val="dk1"/>
              </a:buClr>
              <a:buSzPts val="4000"/>
              <a:buFont typeface="Arial" panose="020B0604020202020204"/>
              <a:buNone/>
            </a:pPr>
            <a:r>
              <a:rPr lang="en-US" sz="4000">
                <a:latin typeface="Arial" panose="020B0604020202020204"/>
                <a:ea typeface="Arial" panose="020B0604020202020204"/>
                <a:cs typeface="Arial" panose="020B0604020202020204"/>
                <a:sym typeface="Arial" panose="020B0604020202020204"/>
              </a:rPr>
              <a:t>Anthos Service Mesh</a:t>
            </a:r>
            <a:br>
              <a:rPr lang="en-US" sz="4000">
                <a:latin typeface="Arial" panose="020B0604020202020204"/>
                <a:ea typeface="Arial" panose="020B0604020202020204"/>
                <a:cs typeface="Arial" panose="020B0604020202020204"/>
                <a:sym typeface="Arial" panose="020B0604020202020204"/>
              </a:rPr>
            </a:br>
            <a:endParaRPr lang="en-US" sz="4000">
              <a:latin typeface="Arial" panose="020B0604020202020204"/>
              <a:ea typeface="Arial" panose="020B0604020202020204"/>
              <a:cs typeface="Arial" panose="020B0604020202020204"/>
              <a:sym typeface="Arial" panose="020B0604020202020204"/>
            </a:endParaRPr>
          </a:p>
        </p:txBody>
      </p:sp>
      <p:sp>
        <p:nvSpPr>
          <p:cNvPr id="89" name="Google Shape;89;p1"/>
          <p:cNvSpPr/>
          <p:nvPr/>
        </p:nvSpPr>
        <p:spPr>
          <a:xfrm>
            <a:off x="8785774" y="2949555"/>
            <a:ext cx="1972400" cy="1868000"/>
          </a:xfrm>
          <a:prstGeom prst="rect">
            <a:avLst/>
          </a:prstGeom>
          <a:solidFill>
            <a:srgbClr val="4285F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0" name="Google Shape;90;p1"/>
          <p:cNvSpPr/>
          <p:nvPr/>
        </p:nvSpPr>
        <p:spPr>
          <a:xfrm rot="2700000">
            <a:off x="9469736" y="4959625"/>
            <a:ext cx="685045" cy="685045"/>
          </a:xfrm>
          <a:prstGeom prst="rect">
            <a:avLst/>
          </a:prstGeom>
          <a:solidFill>
            <a:srgbClr val="EA433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1865">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1" name="Google Shape;91;p1"/>
          <p:cNvSpPr/>
          <p:nvPr/>
        </p:nvSpPr>
        <p:spPr>
          <a:xfrm rot="-2700000">
            <a:off x="7014437" y="4159511"/>
            <a:ext cx="2139380" cy="1069785"/>
          </a:xfrm>
          <a:custGeom>
            <a:avLst/>
            <a:gdLst/>
            <a:ahLst/>
            <a:cxnLst/>
            <a:rect l="l" t="t" r="r" b="b"/>
            <a:pathLst>
              <a:path w="79175" h="39591" extrusionOk="0">
                <a:moveTo>
                  <a:pt x="1" y="0"/>
                </a:moveTo>
                <a:cubicBezTo>
                  <a:pt x="1" y="21865"/>
                  <a:pt x="17726" y="39590"/>
                  <a:pt x="39585" y="39590"/>
                </a:cubicBezTo>
                <a:cubicBezTo>
                  <a:pt x="61449" y="39590"/>
                  <a:pt x="79175" y="21865"/>
                  <a:pt x="79175" y="0"/>
                </a:cubicBezTo>
                <a:close/>
              </a:path>
            </a:pathLst>
          </a:custGeom>
          <a:solidFill>
            <a:srgbClr val="FBBC0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92" name="Google Shape;92;p1"/>
          <p:cNvPicPr preferRelativeResize="0"/>
          <p:nvPr/>
        </p:nvPicPr>
        <p:blipFill rotWithShape="1">
          <a:blip r:embed="rId1"/>
          <a:srcRect/>
          <a:stretch>
            <a:fillRect/>
          </a:stretch>
        </p:blipFill>
        <p:spPr>
          <a:xfrm>
            <a:off x="8742583" y="966530"/>
            <a:ext cx="2701400" cy="2701400"/>
          </a:xfrm>
          <a:prstGeom prst="rect">
            <a:avLst/>
          </a:prstGeom>
          <a:noFill/>
          <a:ln>
            <a:noFill/>
          </a:ln>
        </p:spPr>
      </p:pic>
      <p:sp>
        <p:nvSpPr>
          <p:cNvPr id="93" name="Google Shape;93;p1"/>
          <p:cNvSpPr txBox="1"/>
          <p:nvPr/>
        </p:nvSpPr>
        <p:spPr>
          <a:xfrm>
            <a:off x="607633" y="5607586"/>
            <a:ext cx="3005900" cy="651614"/>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1000"/>
              </a:spcBef>
              <a:spcAft>
                <a:spcPts val="0"/>
              </a:spcAft>
              <a:buClr>
                <a:schemeClr val="dk1"/>
              </a:buClr>
              <a:buSzPts val="2800"/>
              <a:buFont typeface="Arial" panose="020B0604020202020204"/>
              <a:buNone/>
            </a:pPr>
            <a:r>
              <a:rPr lang="zh-CN" sz="2800" b="0" u="none">
                <a:solidFill>
                  <a:schemeClr val="dk1"/>
                </a:solidFill>
                <a:latin typeface="Arial" panose="020B0604020202020204"/>
                <a:ea typeface="Arial" panose="020B0604020202020204"/>
                <a:cs typeface="Arial" panose="020B0604020202020204"/>
                <a:sym typeface="Arial" panose="020B0604020202020204"/>
              </a:rPr>
              <a:t> </a:t>
            </a:r>
            <a:endParaRPr sz="2800" b="0" u="none">
              <a:solidFill>
                <a:schemeClr val="dk1"/>
              </a:solidFill>
              <a:latin typeface="Arial" panose="020B0604020202020204"/>
              <a:ea typeface="Arial" panose="020B0604020202020204"/>
              <a:cs typeface="Arial" panose="020B0604020202020204"/>
              <a:sym typeface="Arial" panose="020B0604020202020204"/>
            </a:endParaRPr>
          </a:p>
        </p:txBody>
      </p:sp>
      <p:sp>
        <p:nvSpPr>
          <p:cNvPr id="94" name="Google Shape;94;p1"/>
          <p:cNvSpPr/>
          <p:nvPr/>
        </p:nvSpPr>
        <p:spPr>
          <a:xfrm>
            <a:off x="8565501" y="2355283"/>
            <a:ext cx="681800" cy="589800"/>
          </a:xfrm>
          <a:prstGeom prst="triangle">
            <a:avLst>
              <a:gd name="adj" fmla="val 50000"/>
            </a:avLst>
          </a:prstGeom>
          <a:noFill/>
          <a:ln w="19050" cap="flat" cmpd="sng">
            <a:solidFill>
              <a:srgbClr val="9AA0A6"/>
            </a:solidFill>
            <a:prstDash val="solid"/>
            <a:round/>
            <a:headEnd type="none" w="sm" len="sm"/>
            <a:tailEnd type="none" w="sm" len="sm"/>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5" name="Google Shape;95;p1"/>
          <p:cNvSpPr/>
          <p:nvPr/>
        </p:nvSpPr>
        <p:spPr>
          <a:xfrm rot="2700502">
            <a:off x="7253662" y="3887590"/>
            <a:ext cx="968878" cy="839477"/>
          </a:xfrm>
          <a:prstGeom prst="hexagon">
            <a:avLst>
              <a:gd name="adj" fmla="val 25000"/>
              <a:gd name="vf" fmla="val 115470"/>
            </a:avLst>
          </a:prstGeom>
          <a:noFill/>
          <a:ln w="19050" cap="flat" cmpd="sng">
            <a:solidFill>
              <a:srgbClr val="9AA0A6"/>
            </a:solidFill>
            <a:prstDash val="solid"/>
            <a:round/>
            <a:headEnd type="none" w="sm" len="sm"/>
            <a:tailEnd type="none" w="sm" len="sm"/>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622935" y="1484630"/>
            <a:ext cx="5607050" cy="5014595"/>
          </a:xfrm>
          <a:prstGeom prst="rect">
            <a:avLst/>
          </a:prstGeom>
          <a:noFill/>
        </p:spPr>
        <p:txBody>
          <a:bodyPr wrap="square" rtlCol="0">
            <a:noAutofit/>
          </a:bodyPr>
          <a:p>
            <a:r>
              <a:rPr lang="zh-CN" altLang="en-US">
                <a:sym typeface="+mn-ea"/>
              </a:rPr>
              <a:t>Circuit breakers are another useful mechanism Istio provides for creating resilient microservice-based applications. In a circuit breaker, you set limits for calls to individual hosts within a service, such as the number of concurrent connections or how many times calls to this host have failed. Once that limit has been reached the circuit breaker “trips” and stops further connections to that host. Using a circuit breaker pattern enables fast failure rather than clients trying to connect to an overloaded or failing host.</a:t>
            </a:r>
            <a:endParaRPr lang="zh-CN" altLang="en-US"/>
          </a:p>
          <a:p>
            <a:endParaRPr lang="zh-CN" altLang="en-US"/>
          </a:p>
          <a:p>
            <a:pPr marL="0" indent="0">
              <a:buFont typeface="Wingdings" panose="05000000000000000000" charset="0"/>
              <a:buNone/>
            </a:pPr>
            <a:r>
              <a:rPr lang="zh-CN" altLang="en-US"/>
              <a:t>The circuit breaker is a proxy that controls flow to an endpoint. If the endpoint fails or is too slow (based on your configuration), the proxy will open the circuit to the container. In that case, traffic is routed to other containers. The circuit remains open for a preconfigured sleep window after which the circuit is considered "half-open". The next request attempted will determine if the circuit moves to "closed" (where everything is working again), or it it reverts to "open" and the sleep window starts again.</a:t>
            </a:r>
            <a:endParaRPr lang="zh-CN" altLang="en-US"/>
          </a:p>
          <a:p>
            <a:pPr marL="0" indent="0">
              <a:buFont typeface="Wingdings" panose="05000000000000000000" charset="0"/>
              <a:buNone/>
            </a:pPr>
            <a:endParaRPr lang="zh-CN" altLang="en-US"/>
          </a:p>
          <a:p>
            <a:pPr marL="0" indent="0">
              <a:buFont typeface="Wingdings" panose="05000000000000000000" charset="0"/>
              <a:buNone/>
            </a:pPr>
            <a:r>
              <a:rPr lang="en-US" altLang="zh-CN" b="1"/>
              <a:t>Practice:</a:t>
            </a:r>
            <a:endParaRPr lang="en-US" altLang="zh-CN" b="1"/>
          </a:p>
          <a:p>
            <a:pPr marL="0" indent="0">
              <a:buFont typeface="Wingdings" panose="05000000000000000000" charset="0"/>
              <a:buNone/>
            </a:pPr>
            <a:endParaRPr lang="en-US" altLang="zh-CN"/>
          </a:p>
          <a:p>
            <a:pPr marL="0" indent="0">
              <a:buFont typeface="Wingdings" panose="05000000000000000000" charset="0"/>
              <a:buNone/>
            </a:pPr>
            <a:r>
              <a:rPr lang="en-US" altLang="zh-CN"/>
              <a:t>Using circuit breaker, we can prevent an application instance from receiving too many requests after a high loading or a terrible error, causing the program to crash or tons of error logs.</a:t>
            </a:r>
            <a:endParaRPr lang="en-US" altLang="zh-CN"/>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zh-CN" altLang="en-US" sz="3200">
                <a:sym typeface="+mn-ea"/>
              </a:rPr>
              <a:t>Circuit breakers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7</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07" name="图片 106"/>
          <p:cNvPicPr/>
          <p:nvPr/>
        </p:nvPicPr>
        <p:blipFill>
          <a:blip r:embed="rId1"/>
          <a:stretch>
            <a:fillRect/>
          </a:stretch>
        </p:blipFill>
        <p:spPr>
          <a:xfrm>
            <a:off x="6240145" y="2277110"/>
            <a:ext cx="5809615" cy="243967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479425" y="2493010"/>
            <a:ext cx="5101590" cy="2359660"/>
          </a:xfrm>
          <a:prstGeom prst="rect">
            <a:avLst/>
          </a:prstGeom>
          <a:noFill/>
        </p:spPr>
        <p:txBody>
          <a:bodyPr wrap="square" rtlCol="0">
            <a:noAutofit/>
          </a:bodyPr>
          <a:p>
            <a:r>
              <a:rPr lang="en-US" altLang="zh-CN"/>
              <a:t>Istio</a:t>
            </a:r>
            <a:r>
              <a:rPr lang="zh-CN" altLang="en-US"/>
              <a:t> supports two kinds of rate limiting: global and local. </a:t>
            </a:r>
            <a:endParaRPr lang="zh-CN" altLang="en-US"/>
          </a:p>
          <a:p>
            <a:endParaRPr lang="zh-CN" altLang="en-US"/>
          </a:p>
          <a:p>
            <a:pPr marL="0" indent="0">
              <a:buFont typeface="Arial" panose="020B0604020202020204" pitchFamily="34" charset="0"/>
              <a:buNone/>
            </a:pPr>
            <a:r>
              <a:rPr lang="zh-CN" altLang="en-US">
                <a:sym typeface="+mn-ea"/>
              </a:rPr>
              <a:t>Local rate limiting is used to limit the rate of requests per service instance. </a:t>
            </a:r>
            <a:endParaRPr lang="zh-CN" altLang="en-US"/>
          </a:p>
          <a:p>
            <a:endParaRPr lang="zh-CN" altLang="en-US"/>
          </a:p>
          <a:p>
            <a:r>
              <a:rPr lang="zh-CN" altLang="en-US"/>
              <a:t>Envoy implements local rate limiting using a token bucket algorithm. The bucket keeps getting filled with tokens at a constant rate and when a request is sent to the service, a token is removed from the bucket. If the bucket is empty, the request gets rejected.</a:t>
            </a:r>
            <a:endParaRPr lang="zh-CN" altLang="en-US"/>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Rate limiting</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8</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00" name="图片 99"/>
          <p:cNvPicPr/>
          <p:nvPr/>
        </p:nvPicPr>
        <p:blipFill>
          <a:blip r:embed="rId1"/>
          <a:stretch>
            <a:fillRect/>
          </a:stretch>
        </p:blipFill>
        <p:spPr>
          <a:xfrm>
            <a:off x="5879465" y="1510665"/>
            <a:ext cx="6167120" cy="3836670"/>
          </a:xfrm>
          <a:prstGeom prst="rect">
            <a:avLst/>
          </a:prstGeom>
          <a:noFill/>
          <a:ln w="9525">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551180" y="1700530"/>
            <a:ext cx="5101590" cy="3813175"/>
          </a:xfrm>
          <a:prstGeom prst="rect">
            <a:avLst/>
          </a:prstGeom>
          <a:noFill/>
        </p:spPr>
        <p:txBody>
          <a:bodyPr wrap="square" rtlCol="0">
            <a:noAutofit/>
          </a:bodyPr>
          <a:p>
            <a:r>
              <a:rPr lang="zh-CN" altLang="en-US"/>
              <a:t>Global rate limiting uses a global gRPC rate limiting service to provide rate limiting for the entire mesh. The global rate limiting is implemented using a central rate limiting service that's shared by all the services in the cluster. </a:t>
            </a:r>
            <a:endParaRPr lang="zh-CN" altLang="en-US"/>
          </a:p>
          <a:p>
            <a:endParaRPr lang="zh-CN" altLang="en-US"/>
          </a:p>
          <a:p>
            <a:r>
              <a:rPr lang="en-US" altLang="zh-CN"/>
              <a:t>In addition, </a:t>
            </a:r>
            <a:r>
              <a:rPr lang="en-US" altLang="zh-CN" b="1"/>
              <a:t>bandwidth limit</a:t>
            </a:r>
            <a:r>
              <a:rPr lang="en-US" altLang="zh-CN"/>
              <a:t> is also supported.</a:t>
            </a:r>
            <a:endParaRPr lang="zh-CN" altLang="en-US"/>
          </a:p>
          <a:p>
            <a:pPr marL="0" indent="0">
              <a:buFont typeface="Arial" panose="020B0604020202020204" pitchFamily="34" charset="0"/>
              <a:buNone/>
            </a:pPr>
            <a:endParaRPr lang="zh-CN" altLang="en-US" b="1"/>
          </a:p>
          <a:p>
            <a:pPr marL="0" indent="0">
              <a:buFont typeface="Arial" panose="020B0604020202020204" pitchFamily="34" charset="0"/>
              <a:buNone/>
            </a:pPr>
            <a:endParaRPr lang="zh-CN" altLang="en-US" b="1"/>
          </a:p>
          <a:p>
            <a:pPr marL="0" indent="0">
              <a:buFont typeface="Arial" panose="020B0604020202020204" pitchFamily="34" charset="0"/>
              <a:buNone/>
            </a:pPr>
            <a:endParaRPr lang="zh-CN" altLang="en-US" b="1"/>
          </a:p>
          <a:p>
            <a:pPr marL="0" indent="0">
              <a:buFont typeface="Arial" panose="020B0604020202020204" pitchFamily="34" charset="0"/>
              <a:buNone/>
            </a:pPr>
            <a:r>
              <a:rPr lang="en-US" altLang="zh-CN" b="1"/>
              <a:t>Practice:</a:t>
            </a:r>
            <a:endParaRPr lang="en-US" altLang="zh-CN" b="1"/>
          </a:p>
          <a:p>
            <a:pPr marL="0" indent="0">
              <a:buFont typeface="Arial" panose="020B0604020202020204" pitchFamily="34" charset="0"/>
              <a:buNone/>
            </a:pPr>
            <a:endParaRPr lang="en-US" altLang="zh-CN"/>
          </a:p>
          <a:p>
            <a:pPr marL="0" indent="0">
              <a:buFont typeface="Arial" panose="020B0604020202020204" pitchFamily="34" charset="0"/>
              <a:buNone/>
            </a:pPr>
            <a:r>
              <a:rPr lang="en-US" altLang="zh-CN"/>
              <a:t>Using local rate limiting and global rate limiting, we can prevent a service from being overloaded with requests, either from the same client IP or globally, from any client.</a:t>
            </a:r>
            <a:endParaRPr lang="en-US" altLang="zh-CN"/>
          </a:p>
          <a:p>
            <a:pPr marL="0" indent="0">
              <a:buFont typeface="Arial" panose="020B0604020202020204" pitchFamily="34" charset="0"/>
              <a:buNone/>
            </a:pPr>
            <a:endParaRPr lang="en-US" altLang="zh-CN"/>
          </a:p>
          <a:p>
            <a:pPr marL="0" indent="0">
              <a:buFont typeface="Arial" panose="020B0604020202020204" pitchFamily="34" charset="0"/>
              <a:buNone/>
            </a:pPr>
            <a:r>
              <a:rPr lang="en-US" altLang="zh-CN"/>
              <a:t>Also, we can use it to simulate a weak network environment.</a:t>
            </a:r>
            <a:endParaRPr lang="en-US" altLang="zh-CN"/>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Rate limiting</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8</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01" name="图片 100"/>
          <p:cNvPicPr/>
          <p:nvPr/>
        </p:nvPicPr>
        <p:blipFill>
          <a:blip r:embed="rId1"/>
          <a:stretch>
            <a:fillRect/>
          </a:stretch>
        </p:blipFill>
        <p:spPr>
          <a:xfrm>
            <a:off x="6096000" y="1125220"/>
            <a:ext cx="5445760" cy="5025390"/>
          </a:xfrm>
          <a:prstGeom prst="rect">
            <a:avLst/>
          </a:prstGeom>
          <a:noFill/>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For further</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9</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sp>
        <p:nvSpPr>
          <p:cNvPr id="6" name="文本框 5"/>
          <p:cNvSpPr txBox="1"/>
          <p:nvPr/>
        </p:nvSpPr>
        <p:spPr>
          <a:xfrm>
            <a:off x="767715" y="2276475"/>
            <a:ext cx="4109720" cy="737235"/>
          </a:xfrm>
          <a:prstGeom prst="rect">
            <a:avLst/>
          </a:prstGeom>
          <a:noFill/>
        </p:spPr>
        <p:txBody>
          <a:bodyPr wrap="square" rtlCol="0">
            <a:spAutoFit/>
          </a:bodyPr>
          <a:p>
            <a:r>
              <a:rPr lang="en-US" altLang="zh-CN"/>
              <a:t>A</a:t>
            </a:r>
            <a:r>
              <a:rPr lang="zh-CN" altLang="en-US"/>
              <a:t>bove are not the entire of ASM</a:t>
            </a:r>
            <a:r>
              <a:rPr lang="en-US" altLang="zh-CN"/>
              <a:t>/Istio</a:t>
            </a:r>
            <a:r>
              <a:rPr lang="zh-CN" altLang="en-US"/>
              <a:t>, it has many more features, I think we could take more time to investigate further, it will be very helpful to us.</a:t>
            </a:r>
            <a:endParaRPr lang="zh-CN" altLang="en-US"/>
          </a:p>
        </p:txBody>
      </p:sp>
      <p:graphicFrame>
        <p:nvGraphicFramePr>
          <p:cNvPr id="5" name="表格 4"/>
          <p:cNvGraphicFramePr/>
          <p:nvPr>
            <p:custDataLst>
              <p:tags r:id="rId1"/>
            </p:custDataLst>
          </p:nvPr>
        </p:nvGraphicFramePr>
        <p:xfrm>
          <a:off x="5520055" y="548640"/>
          <a:ext cx="6205855" cy="5854700"/>
        </p:xfrm>
        <a:graphic>
          <a:graphicData uri="http://schemas.openxmlformats.org/drawingml/2006/table">
            <a:tbl>
              <a:tblPr firstRow="1" bandRow="1">
                <a:tableStyleId>{0505E3EF-67EA-436B-97B2-0124C06EBD24}</a:tableStyleId>
              </a:tblPr>
              <a:tblGrid>
                <a:gridCol w="2628900"/>
                <a:gridCol w="3576955"/>
              </a:tblGrid>
              <a:tr h="368300">
                <a:tc gridSpan="2">
                  <a:txBody>
                    <a:bodyPr/>
                    <a:p>
                      <a:pPr>
                        <a:buNone/>
                      </a:pPr>
                      <a:r>
                        <a:rPr lang="en-US" altLang="zh-CN"/>
                        <a:t>Features</a:t>
                      </a:r>
                      <a:endParaRPr lang="en-US" altLang="zh-CN"/>
                    </a:p>
                  </a:txBody>
                  <a:tcPr/>
                </a:tc>
                <a:tc hMerge="1">
                  <a:tcPr/>
                </a:tc>
              </a:tr>
              <a:tr h="274320">
                <a:tc>
                  <a:txBody>
                    <a:bodyPr/>
                    <a:p>
                      <a:pPr>
                        <a:buNone/>
                      </a:pPr>
                      <a:r>
                        <a:rPr lang="zh-CN" altLang="en-US" sz="1200"/>
                        <a:t>Traffic Management</a:t>
                      </a:r>
                      <a:endParaRPr lang="zh-CN" altLang="en-US" sz="1200"/>
                    </a:p>
                  </a:txBody>
                  <a:tcPr/>
                </a:tc>
                <a:tc>
                  <a:txBody>
                    <a:bodyPr/>
                    <a:p>
                      <a:pPr>
                        <a:buNone/>
                      </a:pPr>
                      <a:r>
                        <a:rPr lang="zh-CN" altLang="en-US" sz="1200"/>
                        <a:t>Request Routing</a:t>
                      </a:r>
                      <a:endParaRPr lang="zh-CN" altLang="en-US" sz="1200"/>
                    </a:p>
                  </a:txBody>
                  <a:tcPr/>
                </a:tc>
              </a:tr>
              <a:tr h="274320">
                <a:tc>
                  <a:txBody>
                    <a:bodyPr/>
                    <a:p>
                      <a:pPr>
                        <a:buNone/>
                      </a:pPr>
                      <a:endParaRPr lang="zh-CN" altLang="en-US" sz="1200"/>
                    </a:p>
                  </a:txBody>
                  <a:tcPr/>
                </a:tc>
                <a:tc>
                  <a:txBody>
                    <a:bodyPr/>
                    <a:p>
                      <a:pPr>
                        <a:buNone/>
                      </a:pPr>
                      <a:r>
                        <a:rPr lang="zh-CN" altLang="en-US" sz="1200"/>
                        <a:t>Fault Injection</a:t>
                      </a:r>
                      <a:endParaRPr lang="zh-CN" altLang="en-US" sz="1200"/>
                    </a:p>
                  </a:txBody>
                  <a:tcPr/>
                </a:tc>
              </a:tr>
              <a:tr h="274320">
                <a:tc>
                  <a:txBody>
                    <a:bodyPr/>
                    <a:p>
                      <a:pPr>
                        <a:buNone/>
                      </a:pPr>
                      <a:endParaRPr lang="zh-CN" altLang="en-US" sz="1200"/>
                    </a:p>
                  </a:txBody>
                  <a:tcPr/>
                </a:tc>
                <a:tc>
                  <a:txBody>
                    <a:bodyPr/>
                    <a:p>
                      <a:pPr>
                        <a:buNone/>
                      </a:pPr>
                      <a:r>
                        <a:rPr lang="zh-CN" altLang="en-US" sz="1200"/>
                        <a:t>Traffic Shifting</a:t>
                      </a:r>
                      <a:endParaRPr lang="zh-CN" altLang="en-US" sz="1200"/>
                    </a:p>
                  </a:txBody>
                  <a:tcPr/>
                </a:tc>
              </a:tr>
              <a:tr h="274320">
                <a:tc>
                  <a:txBody>
                    <a:bodyPr/>
                    <a:p>
                      <a:pPr>
                        <a:buNone/>
                      </a:pPr>
                      <a:endParaRPr lang="zh-CN" altLang="en-US" sz="1200"/>
                    </a:p>
                  </a:txBody>
                  <a:tcPr/>
                </a:tc>
                <a:tc>
                  <a:txBody>
                    <a:bodyPr/>
                    <a:p>
                      <a:pPr>
                        <a:buNone/>
                      </a:pPr>
                      <a:r>
                        <a:rPr lang="zh-CN" altLang="en-US" sz="1200"/>
                        <a:t>Request Timeouts</a:t>
                      </a:r>
                      <a:endParaRPr lang="zh-CN" altLang="en-US" sz="1200"/>
                    </a:p>
                  </a:txBody>
                  <a:tcPr/>
                </a:tc>
              </a:tr>
              <a:tr h="274320">
                <a:tc>
                  <a:txBody>
                    <a:bodyPr/>
                    <a:p>
                      <a:pPr>
                        <a:buNone/>
                      </a:pPr>
                      <a:endParaRPr lang="zh-CN" altLang="en-US" sz="1200"/>
                    </a:p>
                  </a:txBody>
                  <a:tcPr/>
                </a:tc>
                <a:tc>
                  <a:txBody>
                    <a:bodyPr/>
                    <a:p>
                      <a:pPr>
                        <a:buNone/>
                      </a:pPr>
                      <a:r>
                        <a:rPr lang="zh-CN" altLang="en-US" sz="1200"/>
                        <a:t>Circuit Breaking</a:t>
                      </a:r>
                      <a:endParaRPr lang="zh-CN" altLang="en-US" sz="1200"/>
                    </a:p>
                  </a:txBody>
                  <a:tcPr/>
                </a:tc>
              </a:tr>
              <a:tr h="274320">
                <a:tc>
                  <a:txBody>
                    <a:bodyPr/>
                    <a:p>
                      <a:pPr>
                        <a:buNone/>
                      </a:pPr>
                      <a:endParaRPr lang="zh-CN" altLang="en-US" sz="1200"/>
                    </a:p>
                  </a:txBody>
                  <a:tcPr/>
                </a:tc>
                <a:tc>
                  <a:txBody>
                    <a:bodyPr/>
                    <a:p>
                      <a:pPr>
                        <a:buNone/>
                      </a:pPr>
                      <a:r>
                        <a:rPr lang="zh-CN" altLang="en-US" sz="1200"/>
                        <a:t>Mirroring</a:t>
                      </a:r>
                      <a:endParaRPr lang="zh-CN" altLang="en-US" sz="1200"/>
                    </a:p>
                  </a:txBody>
                  <a:tcPr/>
                </a:tc>
              </a:tr>
              <a:tr h="274320">
                <a:tc>
                  <a:txBody>
                    <a:bodyPr/>
                    <a:p>
                      <a:pPr>
                        <a:buNone/>
                      </a:pPr>
                      <a:endParaRPr lang="zh-CN" altLang="en-US" sz="1200"/>
                    </a:p>
                  </a:txBody>
                  <a:tcPr/>
                </a:tc>
                <a:tc>
                  <a:txBody>
                    <a:bodyPr/>
                    <a:p>
                      <a:pPr>
                        <a:buNone/>
                      </a:pPr>
                      <a:r>
                        <a:rPr lang="zh-CN" altLang="en-US" sz="1200"/>
                        <a:t>Locality Load Balancing</a:t>
                      </a:r>
                      <a:endParaRPr lang="zh-CN" altLang="en-US" sz="1200"/>
                    </a:p>
                  </a:txBody>
                  <a:tcPr/>
                </a:tc>
              </a:tr>
              <a:tr h="274320">
                <a:tc>
                  <a:txBody>
                    <a:bodyPr/>
                    <a:p>
                      <a:pPr>
                        <a:buNone/>
                      </a:pPr>
                      <a:endParaRPr lang="zh-CN" altLang="en-US" sz="1200"/>
                    </a:p>
                  </a:txBody>
                  <a:tcPr/>
                </a:tc>
                <a:tc>
                  <a:txBody>
                    <a:bodyPr/>
                    <a:p>
                      <a:pPr>
                        <a:buNone/>
                      </a:pPr>
                      <a:r>
                        <a:rPr lang="zh-CN" altLang="en-US" sz="1200"/>
                        <a:t>Ingress</a:t>
                      </a:r>
                      <a:endParaRPr lang="zh-CN" altLang="en-US" sz="1200"/>
                    </a:p>
                  </a:txBody>
                  <a:tcPr/>
                </a:tc>
              </a:tr>
              <a:tr h="274320">
                <a:tc>
                  <a:txBody>
                    <a:bodyPr/>
                    <a:p>
                      <a:pPr>
                        <a:buNone/>
                      </a:pPr>
                      <a:endParaRPr lang="zh-CN" altLang="en-US" sz="1200"/>
                    </a:p>
                  </a:txBody>
                  <a:tcPr/>
                </a:tc>
                <a:tc>
                  <a:txBody>
                    <a:bodyPr/>
                    <a:p>
                      <a:pPr>
                        <a:buNone/>
                      </a:pPr>
                      <a:r>
                        <a:rPr lang="zh-CN" altLang="en-US" sz="1200"/>
                        <a:t>Egress</a:t>
                      </a:r>
                      <a:endParaRPr lang="zh-CN" altLang="en-US" sz="1200"/>
                    </a:p>
                  </a:txBody>
                  <a:tcPr/>
                </a:tc>
              </a:tr>
              <a:tr h="274320">
                <a:tc>
                  <a:txBody>
                    <a:bodyPr/>
                    <a:p>
                      <a:pPr>
                        <a:buNone/>
                      </a:pPr>
                      <a:r>
                        <a:rPr lang="zh-CN" altLang="en-US" sz="1200"/>
                        <a:t>Security</a:t>
                      </a:r>
                      <a:endParaRPr lang="zh-CN" altLang="en-US" sz="1200"/>
                    </a:p>
                  </a:txBody>
                  <a:tcPr/>
                </a:tc>
                <a:tc>
                  <a:txBody>
                    <a:bodyPr/>
                    <a:p>
                      <a:pPr>
                        <a:buNone/>
                      </a:pPr>
                      <a:r>
                        <a:rPr lang="zh-CN" altLang="en-US" sz="1200"/>
                        <a:t>Certificate Management</a:t>
                      </a:r>
                      <a:endParaRPr lang="zh-CN" altLang="en-US" sz="1200"/>
                    </a:p>
                  </a:txBody>
                  <a:tcPr/>
                </a:tc>
              </a:tr>
              <a:tr h="274320">
                <a:tc>
                  <a:txBody>
                    <a:bodyPr/>
                    <a:p>
                      <a:pPr>
                        <a:buNone/>
                      </a:pPr>
                      <a:endParaRPr lang="zh-CN" altLang="en-US" sz="1200"/>
                    </a:p>
                  </a:txBody>
                  <a:tcPr/>
                </a:tc>
                <a:tc>
                  <a:txBody>
                    <a:bodyPr/>
                    <a:p>
                      <a:pPr>
                        <a:buNone/>
                      </a:pPr>
                      <a:r>
                        <a:rPr lang="zh-CN" altLang="en-US" sz="1200"/>
                        <a:t>Authentication</a:t>
                      </a:r>
                      <a:endParaRPr lang="zh-CN" altLang="en-US" sz="1200"/>
                    </a:p>
                  </a:txBody>
                  <a:tcPr/>
                </a:tc>
              </a:tr>
              <a:tr h="274320">
                <a:tc>
                  <a:txBody>
                    <a:bodyPr/>
                    <a:p>
                      <a:pPr>
                        <a:buNone/>
                      </a:pPr>
                      <a:endParaRPr lang="zh-CN" altLang="en-US" sz="1200"/>
                    </a:p>
                  </a:txBody>
                  <a:tcPr/>
                </a:tc>
                <a:tc>
                  <a:txBody>
                    <a:bodyPr/>
                    <a:p>
                      <a:pPr>
                        <a:buNone/>
                      </a:pPr>
                      <a:r>
                        <a:rPr lang="zh-CN" altLang="en-US" sz="1200"/>
                        <a:t>Authorization</a:t>
                      </a:r>
                      <a:endParaRPr lang="zh-CN" altLang="en-US" sz="1200"/>
                    </a:p>
                  </a:txBody>
                  <a:tcPr/>
                </a:tc>
              </a:tr>
              <a:tr h="274320">
                <a:tc>
                  <a:txBody>
                    <a:bodyPr/>
                    <a:p>
                      <a:pPr>
                        <a:buNone/>
                      </a:pPr>
                      <a:endParaRPr lang="zh-CN" altLang="en-US" sz="1200"/>
                    </a:p>
                  </a:txBody>
                  <a:tcPr/>
                </a:tc>
                <a:tc>
                  <a:txBody>
                    <a:bodyPr/>
                    <a:p>
                      <a:pPr>
                        <a:buNone/>
                      </a:pPr>
                      <a:r>
                        <a:rPr lang="zh-CN" altLang="en-US" sz="1200"/>
                        <a:t>TLS Configuration</a:t>
                      </a:r>
                      <a:endParaRPr lang="zh-CN" altLang="en-US" sz="1200"/>
                    </a:p>
                  </a:txBody>
                  <a:tcPr/>
                </a:tc>
              </a:tr>
              <a:tr h="274320">
                <a:tc>
                  <a:txBody>
                    <a:bodyPr/>
                    <a:p>
                      <a:pPr>
                        <a:buNone/>
                      </a:pPr>
                      <a:r>
                        <a:rPr lang="zh-CN" altLang="en-US" sz="1200"/>
                        <a:t>Policy Enforcement</a:t>
                      </a:r>
                      <a:endParaRPr lang="zh-CN" altLang="en-US" sz="1200"/>
                    </a:p>
                  </a:txBody>
                  <a:tcPr/>
                </a:tc>
                <a:tc>
                  <a:txBody>
                    <a:bodyPr/>
                    <a:p>
                      <a:pPr>
                        <a:buNone/>
                      </a:pPr>
                      <a:r>
                        <a:rPr lang="zh-CN" altLang="en-US" sz="1200"/>
                        <a:t>Enabling Rate Limits using Envoy</a:t>
                      </a:r>
                      <a:endParaRPr lang="zh-CN" altLang="en-US" sz="1200"/>
                    </a:p>
                  </a:txBody>
                  <a:tcPr/>
                </a:tc>
              </a:tr>
              <a:tr h="274320">
                <a:tc>
                  <a:txBody>
                    <a:bodyPr/>
                    <a:p>
                      <a:pPr>
                        <a:buNone/>
                      </a:pPr>
                      <a:r>
                        <a:rPr lang="zh-CN" altLang="en-US" sz="1200"/>
                        <a:t>Observability</a:t>
                      </a:r>
                      <a:endParaRPr lang="zh-CN" altLang="en-US" sz="1200"/>
                    </a:p>
                  </a:txBody>
                  <a:tcPr/>
                </a:tc>
                <a:tc>
                  <a:txBody>
                    <a:bodyPr/>
                    <a:p>
                      <a:pPr>
                        <a:buNone/>
                      </a:pPr>
                      <a:r>
                        <a:rPr lang="zh-CN" altLang="en-US" sz="1200"/>
                        <a:t>Metrics</a:t>
                      </a:r>
                      <a:endParaRPr lang="zh-CN" altLang="en-US" sz="1200"/>
                    </a:p>
                  </a:txBody>
                  <a:tcPr/>
                </a:tc>
              </a:tr>
              <a:tr h="274320">
                <a:tc>
                  <a:txBody>
                    <a:bodyPr/>
                    <a:p>
                      <a:pPr>
                        <a:buNone/>
                      </a:pPr>
                      <a:endParaRPr lang="zh-CN" altLang="en-US" sz="1200"/>
                    </a:p>
                  </a:txBody>
                  <a:tcPr/>
                </a:tc>
                <a:tc>
                  <a:txBody>
                    <a:bodyPr/>
                    <a:p>
                      <a:pPr>
                        <a:buNone/>
                      </a:pPr>
                      <a:r>
                        <a:rPr lang="zh-CN" altLang="en-US" sz="1200"/>
                        <a:t>Logs</a:t>
                      </a:r>
                      <a:endParaRPr lang="zh-CN" altLang="en-US" sz="1200"/>
                    </a:p>
                  </a:txBody>
                  <a:tcPr/>
                </a:tc>
              </a:tr>
              <a:tr h="274320">
                <a:tc>
                  <a:txBody>
                    <a:bodyPr/>
                    <a:p>
                      <a:pPr>
                        <a:buNone/>
                      </a:pPr>
                      <a:endParaRPr lang="zh-CN" altLang="en-US" sz="1200"/>
                    </a:p>
                  </a:txBody>
                  <a:tcPr/>
                </a:tc>
                <a:tc>
                  <a:txBody>
                    <a:bodyPr/>
                    <a:p>
                      <a:pPr>
                        <a:buNone/>
                      </a:pPr>
                      <a:r>
                        <a:rPr lang="zh-CN" altLang="en-US" sz="1200"/>
                        <a:t>Distributed Tracing</a:t>
                      </a:r>
                      <a:endParaRPr lang="zh-CN" altLang="en-US" sz="1200"/>
                    </a:p>
                  </a:txBody>
                  <a:tcPr/>
                </a:tc>
              </a:tr>
              <a:tr h="274320">
                <a:tc>
                  <a:txBody>
                    <a:bodyPr/>
                    <a:p>
                      <a:pPr>
                        <a:buNone/>
                      </a:pPr>
                      <a:endParaRPr lang="zh-CN" altLang="en-US" sz="1200"/>
                    </a:p>
                  </a:txBody>
                  <a:tcPr/>
                </a:tc>
                <a:tc>
                  <a:txBody>
                    <a:bodyPr/>
                    <a:p>
                      <a:pPr>
                        <a:buNone/>
                      </a:pPr>
                      <a:r>
                        <a:rPr lang="zh-CN" altLang="en-US" sz="1200"/>
                        <a:t>Visualizing Your Mesh</a:t>
                      </a:r>
                      <a:endParaRPr lang="zh-CN" altLang="en-US" sz="1200"/>
                    </a:p>
                  </a:txBody>
                  <a:tcPr/>
                </a:tc>
              </a:tr>
              <a:tr h="274320">
                <a:tc>
                  <a:txBody>
                    <a:bodyPr/>
                    <a:p>
                      <a:pPr>
                        <a:buNone/>
                      </a:pPr>
                      <a:endParaRPr lang="zh-CN" altLang="en-US" sz="1200"/>
                    </a:p>
                  </a:txBody>
                  <a:tcPr/>
                </a:tc>
                <a:tc>
                  <a:txBody>
                    <a:bodyPr/>
                    <a:p>
                      <a:pPr>
                        <a:buNone/>
                      </a:pPr>
                      <a:r>
                        <a:rPr lang="zh-CN" altLang="en-US" sz="1200"/>
                        <a:t>Remotely Accessing Telemetry Addons</a:t>
                      </a:r>
                      <a:endParaRPr lang="zh-CN" altLang="en-US" sz="1200"/>
                    </a:p>
                  </a:txBody>
                  <a:tcPr/>
                </a:tc>
              </a:tr>
              <a:tr h="0">
                <a:tc>
                  <a:txBody>
                    <a:bodyPr/>
                    <a:p>
                      <a:pPr>
                        <a:buNone/>
                      </a:pPr>
                      <a:endParaRPr lang="zh-CN" altLang="en-US" sz="1200"/>
                    </a:p>
                  </a:txBody>
                  <a:tcPr/>
                </a:tc>
                <a:tc>
                  <a:txBody>
                    <a:bodyPr/>
                    <a:p>
                      <a:pPr>
                        <a:buNone/>
                      </a:pPr>
                      <a:r>
                        <a:rPr lang="zh-CN" altLang="en-US" sz="1200"/>
                        <a:t>Telemetry API</a:t>
                      </a:r>
                      <a:endParaRPr lang="zh-CN" altLang="en-US" sz="1200"/>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3"/>
          <p:cNvSpPr txBox="1"/>
          <p:nvPr/>
        </p:nvSpPr>
        <p:spPr>
          <a:xfrm>
            <a:off x="1315720" y="601980"/>
            <a:ext cx="5480050"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What is Anthos Service Mesh</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108"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zh-CN" sz="3800">
                <a:solidFill>
                  <a:srgbClr val="3C4043"/>
                </a:solidFill>
                <a:latin typeface="Roboto Mono" panose="00000009000000000000"/>
                <a:ea typeface="Roboto Mono" panose="00000009000000000000"/>
                <a:cs typeface="Roboto Mono" panose="00000009000000000000"/>
                <a:sym typeface="Roboto Mono" panose="00000009000000000000"/>
              </a:rPr>
              <a:t>1</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sp>
        <p:nvSpPr>
          <p:cNvPr id="9" name="文本框 8"/>
          <p:cNvSpPr txBox="1"/>
          <p:nvPr/>
        </p:nvSpPr>
        <p:spPr>
          <a:xfrm>
            <a:off x="407670" y="1916430"/>
            <a:ext cx="5365750" cy="3322955"/>
          </a:xfrm>
          <a:prstGeom prst="rect">
            <a:avLst/>
          </a:prstGeom>
          <a:noFill/>
        </p:spPr>
        <p:txBody>
          <a:bodyPr wrap="square" rtlCol="0">
            <a:spAutoFit/>
          </a:bodyPr>
          <a:p>
            <a:r>
              <a:rPr lang="zh-CN" altLang="en-US"/>
              <a:t>A service mesh is an architecture that enables managed, observable, and secure communication across your services, letting you create robust enterprise applications made up of many microservices on your chosen infrastructure. Service meshes factor out all the common concerns of running a service such as monitoring, networking, and security, with consistent, powerful tools, making it easier for service developers and operators to focus on creating and managing great applications for their users.</a:t>
            </a:r>
            <a:endParaRPr lang="zh-CN" altLang="en-US"/>
          </a:p>
          <a:p>
            <a:endParaRPr lang="zh-CN" altLang="en-US"/>
          </a:p>
          <a:p>
            <a:r>
              <a:rPr lang="zh-CN" altLang="en-US"/>
              <a:t>Anthos Service Mesh is powered by </a:t>
            </a:r>
            <a:r>
              <a:rPr lang="zh-CN" altLang="en-US" b="1">
                <a:solidFill>
                  <a:srgbClr val="FF0000"/>
                </a:solidFill>
              </a:rPr>
              <a:t>Istio</a:t>
            </a:r>
            <a:r>
              <a:rPr lang="zh-CN" altLang="en-US"/>
              <a:t>, a highly configurable and powerful open source service mesh platform, with tools and features that enable industry best practices. Anthos Service Mesh is deployed as a uniform layer across your entire infrastructure. Service developers and operators can use its rich feature set without making changes to application code.</a:t>
            </a:r>
            <a:endParaRPr lang="zh-CN" altLang="en-US"/>
          </a:p>
        </p:txBody>
      </p:sp>
      <p:pic>
        <p:nvPicPr>
          <p:cNvPr id="2" name="图片 1"/>
          <p:cNvPicPr>
            <a:picLocks noChangeAspect="1"/>
          </p:cNvPicPr>
          <p:nvPr/>
        </p:nvPicPr>
        <p:blipFill>
          <a:blip r:embed="rId1"/>
          <a:stretch>
            <a:fillRect/>
          </a:stretch>
        </p:blipFill>
        <p:spPr>
          <a:xfrm>
            <a:off x="5951855" y="1196340"/>
            <a:ext cx="6142990" cy="5560060"/>
          </a:xfrm>
          <a:prstGeom prst="rect">
            <a:avLst/>
          </a:prstGeom>
        </p:spPr>
      </p:pic>
      <p:sp>
        <p:nvSpPr>
          <p:cNvPr id="3" name="文本框 2"/>
          <p:cNvSpPr txBox="1"/>
          <p:nvPr/>
        </p:nvSpPr>
        <p:spPr>
          <a:xfrm>
            <a:off x="767715" y="5661025"/>
            <a:ext cx="3420110" cy="398780"/>
          </a:xfrm>
          <a:prstGeom prst="rect">
            <a:avLst/>
          </a:prstGeom>
          <a:noFill/>
        </p:spPr>
        <p:txBody>
          <a:bodyPr wrap="square" rtlCol="0">
            <a:spAutoFit/>
          </a:bodyPr>
          <a:p>
            <a:r>
              <a:rPr lang="en-US" altLang="zh-CN" sz="2000" i="1"/>
              <a:t>What can we do with ASM?</a:t>
            </a:r>
            <a:endParaRPr lang="en-US" altLang="zh-CN" sz="2000" i="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3"/>
          <p:cNvSpPr txBox="1"/>
          <p:nvPr/>
        </p:nvSpPr>
        <p:spPr>
          <a:xfrm>
            <a:off x="1315720" y="601980"/>
            <a:ext cx="5138420"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Better monitoring and SLOs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108"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2</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sp>
        <p:nvSpPr>
          <p:cNvPr id="9" name="文本框 8"/>
          <p:cNvSpPr txBox="1"/>
          <p:nvPr/>
        </p:nvSpPr>
        <p:spPr>
          <a:xfrm>
            <a:off x="695325" y="1628140"/>
            <a:ext cx="5277485" cy="1383665"/>
          </a:xfrm>
          <a:prstGeom prst="rect">
            <a:avLst/>
          </a:prstGeom>
          <a:noFill/>
        </p:spPr>
        <p:txBody>
          <a:bodyPr wrap="square" rtlCol="0">
            <a:spAutoFit/>
          </a:bodyPr>
          <a:p>
            <a:pPr marL="0" indent="0">
              <a:buFont typeface="Wingdings" panose="05000000000000000000" charset="0"/>
              <a:buNone/>
            </a:pPr>
            <a:r>
              <a:rPr lang="en-US" altLang="zh-CN"/>
              <a:t>There is</a:t>
            </a:r>
            <a:r>
              <a:rPr lang="zh-CN" altLang="en-US"/>
              <a:t> a service topology graph that shows your mesh's services and their relationships.</a:t>
            </a:r>
            <a:endParaRPr lang="zh-CN" altLang="en-US"/>
          </a:p>
          <a:p>
            <a:pPr marL="0" indent="0">
              <a:buFont typeface="Wingdings" panose="05000000000000000000" charset="0"/>
              <a:buNone/>
            </a:pPr>
            <a:endParaRPr lang="zh-CN" altLang="en-US"/>
          </a:p>
          <a:p>
            <a:pPr marL="0" indent="0">
              <a:buFont typeface="Wingdings" panose="05000000000000000000" charset="0"/>
              <a:buNone/>
            </a:pPr>
            <a:r>
              <a:rPr lang="en-US" altLang="zh-CN">
                <a:sym typeface="+mn-ea"/>
              </a:rPr>
              <a:t>Also, we can g</a:t>
            </a:r>
            <a:r>
              <a:rPr lang="zh-CN" altLang="en-US">
                <a:sym typeface="+mn-ea"/>
              </a:rPr>
              <a:t>et detailed information about the endpoints for each service, and see how traffic is flowing between services, and what performance looks like for each communication edge.</a:t>
            </a:r>
            <a:endParaRPr lang="zh-CN" altLang="en-US">
              <a:sym typeface="+mn-ea"/>
            </a:endParaRPr>
          </a:p>
        </p:txBody>
      </p:sp>
      <p:pic>
        <p:nvPicPr>
          <p:cNvPr id="2" name="图片 1" descr="service-topology"/>
          <p:cNvPicPr>
            <a:picLocks noChangeAspect="1"/>
          </p:cNvPicPr>
          <p:nvPr/>
        </p:nvPicPr>
        <p:blipFill>
          <a:blip r:embed="rId1"/>
          <a:stretch>
            <a:fillRect/>
          </a:stretch>
        </p:blipFill>
        <p:spPr>
          <a:xfrm>
            <a:off x="6958965" y="1197610"/>
            <a:ext cx="5123815" cy="4267200"/>
          </a:xfrm>
          <a:prstGeom prst="rect">
            <a:avLst/>
          </a:prstGeom>
        </p:spPr>
      </p:pic>
      <p:pic>
        <p:nvPicPr>
          <p:cNvPr id="3" name="图片 2"/>
          <p:cNvPicPr>
            <a:picLocks noChangeAspect="1"/>
          </p:cNvPicPr>
          <p:nvPr/>
        </p:nvPicPr>
        <p:blipFill>
          <a:blip r:embed="rId2"/>
          <a:stretch>
            <a:fillRect/>
          </a:stretch>
        </p:blipFill>
        <p:spPr>
          <a:xfrm>
            <a:off x="192405" y="3213735"/>
            <a:ext cx="6630035" cy="33121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3"/>
          <p:cNvSpPr txBox="1"/>
          <p:nvPr/>
        </p:nvSpPr>
        <p:spPr>
          <a:xfrm>
            <a:off x="1315720" y="601980"/>
            <a:ext cx="531177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Better monitoring and SLOs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108"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2</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sp>
        <p:nvSpPr>
          <p:cNvPr id="9" name="文本框 8"/>
          <p:cNvSpPr txBox="1"/>
          <p:nvPr/>
        </p:nvSpPr>
        <p:spPr>
          <a:xfrm>
            <a:off x="264160" y="1757045"/>
            <a:ext cx="3825240" cy="2461260"/>
          </a:xfrm>
          <a:prstGeom prst="rect">
            <a:avLst/>
          </a:prstGeom>
          <a:noFill/>
        </p:spPr>
        <p:txBody>
          <a:bodyPr wrap="square" rtlCol="0">
            <a:spAutoFit/>
          </a:bodyPr>
          <a:p>
            <a:r>
              <a:rPr lang="zh-CN" altLang="en-US"/>
              <a:t>Anthos Service Mesh provides observability into the health and performance of your services. With this system, service developers don't have to instrument their code to collect telemetry data.</a:t>
            </a:r>
            <a:r>
              <a:rPr lang="en-US" altLang="zh-CN"/>
              <a:t> </a:t>
            </a:r>
            <a:r>
              <a:rPr lang="zh-CN" altLang="en-US"/>
              <a:t>On the Anthos Service Mesh pages in the Google Cloud console, you can</a:t>
            </a:r>
            <a:r>
              <a:rPr lang="en-US" altLang="zh-CN"/>
              <a:t> g</a:t>
            </a:r>
            <a:r>
              <a:rPr lang="zh-CN" altLang="en-US"/>
              <a:t>et an overview of all services in your mesh, providing you critical, service-level metrics: latency, traffic, error</a:t>
            </a:r>
            <a:r>
              <a:rPr lang="en-US" altLang="zh-CN"/>
              <a:t> rate, request/response size</a:t>
            </a:r>
            <a:r>
              <a:rPr lang="zh-CN" altLang="en-US"/>
              <a:t>.</a:t>
            </a:r>
            <a:endParaRPr lang="zh-CN" altLang="en-US"/>
          </a:p>
          <a:p>
            <a:pPr marL="0" indent="0">
              <a:buFont typeface="Wingdings" panose="05000000000000000000" charset="0"/>
              <a:buNone/>
            </a:pPr>
            <a:endParaRPr lang="zh-CN" altLang="en-US"/>
          </a:p>
        </p:txBody>
      </p:sp>
      <p:pic>
        <p:nvPicPr>
          <p:cNvPr id="2" name="图片 1"/>
          <p:cNvPicPr>
            <a:picLocks noChangeAspect="1"/>
          </p:cNvPicPr>
          <p:nvPr/>
        </p:nvPicPr>
        <p:blipFill>
          <a:blip r:embed="rId1"/>
          <a:stretch>
            <a:fillRect/>
          </a:stretch>
        </p:blipFill>
        <p:spPr>
          <a:xfrm>
            <a:off x="4448175" y="1915160"/>
            <a:ext cx="3808095" cy="1893570"/>
          </a:xfrm>
          <a:prstGeom prst="rect">
            <a:avLst/>
          </a:prstGeom>
        </p:spPr>
      </p:pic>
      <p:pic>
        <p:nvPicPr>
          <p:cNvPr id="3" name="图片 2"/>
          <p:cNvPicPr>
            <a:picLocks noChangeAspect="1"/>
          </p:cNvPicPr>
          <p:nvPr/>
        </p:nvPicPr>
        <p:blipFill>
          <a:blip r:embed="rId2"/>
          <a:stretch>
            <a:fillRect/>
          </a:stretch>
        </p:blipFill>
        <p:spPr>
          <a:xfrm>
            <a:off x="8256270" y="1987550"/>
            <a:ext cx="3860165" cy="1882775"/>
          </a:xfrm>
          <a:prstGeom prst="rect">
            <a:avLst/>
          </a:prstGeom>
        </p:spPr>
      </p:pic>
      <p:pic>
        <p:nvPicPr>
          <p:cNvPr id="5" name="图片 4"/>
          <p:cNvPicPr>
            <a:picLocks noChangeAspect="1"/>
          </p:cNvPicPr>
          <p:nvPr/>
        </p:nvPicPr>
        <p:blipFill>
          <a:blip r:embed="rId3"/>
          <a:stretch>
            <a:fillRect/>
          </a:stretch>
        </p:blipFill>
        <p:spPr>
          <a:xfrm>
            <a:off x="119380" y="4613910"/>
            <a:ext cx="4021455" cy="1973580"/>
          </a:xfrm>
          <a:prstGeom prst="rect">
            <a:avLst/>
          </a:prstGeom>
        </p:spPr>
      </p:pic>
      <p:pic>
        <p:nvPicPr>
          <p:cNvPr id="6" name="图片 5"/>
          <p:cNvPicPr>
            <a:picLocks noChangeAspect="1"/>
          </p:cNvPicPr>
          <p:nvPr/>
        </p:nvPicPr>
        <p:blipFill>
          <a:blip r:embed="rId4"/>
          <a:stretch>
            <a:fillRect/>
          </a:stretch>
        </p:blipFill>
        <p:spPr>
          <a:xfrm>
            <a:off x="4151630" y="4723130"/>
            <a:ext cx="3793490" cy="1856105"/>
          </a:xfrm>
          <a:prstGeom prst="rect">
            <a:avLst/>
          </a:prstGeom>
        </p:spPr>
      </p:pic>
      <p:pic>
        <p:nvPicPr>
          <p:cNvPr id="7" name="图片 6"/>
          <p:cNvPicPr>
            <a:picLocks noChangeAspect="1"/>
          </p:cNvPicPr>
          <p:nvPr/>
        </p:nvPicPr>
        <p:blipFill>
          <a:blip r:embed="rId5"/>
          <a:stretch>
            <a:fillRect/>
          </a:stretch>
        </p:blipFill>
        <p:spPr>
          <a:xfrm>
            <a:off x="7967980" y="4651375"/>
            <a:ext cx="3972560" cy="19386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Better monitoring and SLOs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108"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2</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sp>
        <p:nvSpPr>
          <p:cNvPr id="9" name="文本框 8"/>
          <p:cNvSpPr txBox="1"/>
          <p:nvPr/>
        </p:nvSpPr>
        <p:spPr>
          <a:xfrm>
            <a:off x="911225" y="1731010"/>
            <a:ext cx="5036820" cy="1168400"/>
          </a:xfrm>
          <a:prstGeom prst="rect">
            <a:avLst/>
          </a:prstGeom>
          <a:noFill/>
        </p:spPr>
        <p:txBody>
          <a:bodyPr wrap="square" rtlCol="0">
            <a:spAutoFit/>
          </a:bodyPr>
          <a:p>
            <a:pPr marL="171450" indent="-171450">
              <a:buFont typeface="Wingdings" panose="05000000000000000000" charset="0"/>
              <a:buChar char="ü"/>
            </a:pPr>
            <a:endParaRPr lang="zh-CN" altLang="en-US"/>
          </a:p>
          <a:p>
            <a:pPr marL="0" indent="0">
              <a:buFont typeface="Wingdings" panose="05000000000000000000" charset="0"/>
              <a:buNone/>
            </a:pPr>
            <a:r>
              <a:rPr lang="en-US" altLang="zh-CN"/>
              <a:t>Based on above metrics, we can d</a:t>
            </a:r>
            <a:r>
              <a:rPr lang="zh-CN" altLang="en-US"/>
              <a:t>efine, review, and set alerts against service level objectives (SLOs), which summarize your service's user-visible performance.</a:t>
            </a:r>
            <a:endParaRPr lang="zh-CN" altLang="en-US"/>
          </a:p>
          <a:p>
            <a:pPr marL="0" indent="0">
              <a:buFont typeface="Wingdings" panose="05000000000000000000" charset="0"/>
              <a:buNone/>
            </a:pPr>
            <a:endParaRPr lang="zh-CN" altLang="en-US"/>
          </a:p>
        </p:txBody>
      </p:sp>
      <p:pic>
        <p:nvPicPr>
          <p:cNvPr id="3" name="图片 2"/>
          <p:cNvPicPr>
            <a:picLocks noChangeAspect="1"/>
          </p:cNvPicPr>
          <p:nvPr/>
        </p:nvPicPr>
        <p:blipFill>
          <a:blip r:embed="rId1"/>
          <a:stretch>
            <a:fillRect/>
          </a:stretch>
        </p:blipFill>
        <p:spPr>
          <a:xfrm>
            <a:off x="479425" y="3356610"/>
            <a:ext cx="6337300" cy="2986405"/>
          </a:xfrm>
          <a:prstGeom prst="rect">
            <a:avLst/>
          </a:prstGeom>
        </p:spPr>
      </p:pic>
      <p:pic>
        <p:nvPicPr>
          <p:cNvPr id="5" name="图片 4"/>
          <p:cNvPicPr>
            <a:picLocks noChangeAspect="1"/>
          </p:cNvPicPr>
          <p:nvPr/>
        </p:nvPicPr>
        <p:blipFill>
          <a:blip r:embed="rId2"/>
          <a:stretch>
            <a:fillRect/>
          </a:stretch>
        </p:blipFill>
        <p:spPr>
          <a:xfrm>
            <a:off x="6887845" y="1052830"/>
            <a:ext cx="5076825" cy="53816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983615" y="1845310"/>
            <a:ext cx="4361815" cy="2395855"/>
          </a:xfrm>
          <a:prstGeom prst="rect">
            <a:avLst/>
          </a:prstGeom>
          <a:noFill/>
        </p:spPr>
        <p:txBody>
          <a:bodyPr wrap="square" rtlCol="0">
            <a:noAutofit/>
          </a:bodyPr>
          <a:p>
            <a:endParaRPr lang="zh-CN" altLang="en-US"/>
          </a:p>
          <a:p>
            <a:pPr marL="0" indent="0">
              <a:buFont typeface="Wingdings" panose="05000000000000000000" charset="0"/>
              <a:buNone/>
            </a:pPr>
            <a:r>
              <a:rPr lang="en-US" altLang="zh-CN"/>
              <a:t>Using ASM, we can c</a:t>
            </a:r>
            <a:r>
              <a:rPr lang="zh-CN" altLang="en-US"/>
              <a:t>reate canary deployments.</a:t>
            </a:r>
            <a:r>
              <a:rPr lang="en-US" altLang="zh-CN"/>
              <a:t>Traffic can be distributed according your configuration.</a:t>
            </a:r>
            <a:endParaRPr lang="en-US" altLang="zh-CN"/>
          </a:p>
          <a:p>
            <a:pPr marL="0" indent="0">
              <a:buFont typeface="Wingdings" panose="05000000000000000000" charset="0"/>
              <a:buNone/>
            </a:pPr>
            <a:endParaRPr lang="en-US" altLang="zh-CN"/>
          </a:p>
          <a:p>
            <a:pPr marL="0" indent="0">
              <a:buFont typeface="Wingdings" panose="05000000000000000000" charset="0"/>
              <a:buNone/>
            </a:pPr>
            <a:r>
              <a:rPr lang="en-US" altLang="zh-CN">
                <a:ea typeface="宋体" panose="02010600030101010101" pitchFamily="2" charset="-122"/>
              </a:rPr>
              <a:t>For example, we can specify that you want 5% of traffic for a particular service to go to a canary version irrespective of the size of the canary deployment, or send traffic to a particular version depending on the content of the request.</a:t>
            </a:r>
            <a:endParaRPr lang="en-US" altLang="zh-CN">
              <a:ea typeface="宋体" panose="02010600030101010101" pitchFamily="2" charset="-122"/>
            </a:endParaRPr>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Canary deployments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3</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1" name="图片 10"/>
          <p:cNvPicPr>
            <a:picLocks noChangeAspect="1"/>
          </p:cNvPicPr>
          <p:nvPr/>
        </p:nvPicPr>
        <p:blipFill>
          <a:blip r:embed="rId1"/>
          <a:stretch>
            <a:fillRect/>
          </a:stretch>
        </p:blipFill>
        <p:spPr>
          <a:xfrm>
            <a:off x="7031990" y="326390"/>
            <a:ext cx="4616450" cy="3175000"/>
          </a:xfrm>
          <a:prstGeom prst="rect">
            <a:avLst/>
          </a:prstGeom>
        </p:spPr>
      </p:pic>
      <p:pic>
        <p:nvPicPr>
          <p:cNvPr id="12" name="图片 11"/>
          <p:cNvPicPr>
            <a:picLocks noChangeAspect="1"/>
          </p:cNvPicPr>
          <p:nvPr/>
        </p:nvPicPr>
        <p:blipFill>
          <a:blip r:embed="rId2"/>
          <a:stretch>
            <a:fillRect/>
          </a:stretch>
        </p:blipFill>
        <p:spPr>
          <a:xfrm>
            <a:off x="5412105" y="3644265"/>
            <a:ext cx="4514215" cy="30880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335280" y="1916430"/>
            <a:ext cx="6306185" cy="3672840"/>
          </a:xfrm>
          <a:prstGeom prst="rect">
            <a:avLst/>
          </a:prstGeom>
          <a:noFill/>
        </p:spPr>
        <p:txBody>
          <a:bodyPr wrap="square" rtlCol="0">
            <a:noAutofit/>
          </a:bodyPr>
          <a:p>
            <a:pPr marL="0" indent="0">
              <a:buFont typeface="Wingdings" panose="05000000000000000000" charset="0"/>
              <a:buNone/>
            </a:pPr>
            <a:r>
              <a:rPr lang="en-US" altLang="zh-CN"/>
              <a:t>ASM supports traffic mirroring, with it we can do shadow testing.</a:t>
            </a:r>
            <a:endParaRPr lang="en-US" altLang="zh-CN"/>
          </a:p>
          <a:p>
            <a:pPr marL="0" indent="0">
              <a:buFont typeface="Wingdings" panose="05000000000000000000" charset="0"/>
              <a:buNone/>
            </a:pPr>
            <a:endParaRPr lang="en-US" altLang="zh-CN"/>
          </a:p>
          <a:p>
            <a:pPr marL="0" indent="0">
              <a:buFont typeface="Wingdings" panose="05000000000000000000" charset="0"/>
              <a:buNone/>
            </a:pPr>
            <a:r>
              <a:rPr lang="en-US" altLang="zh-CN"/>
              <a:t>Using traffic mirroring to duplicate traffic to another service (maybe a new version). Also, it is important to note that these requests are mirrored as “fire and forget”, which means that the responses are discarded.</a:t>
            </a:r>
            <a:endParaRPr lang="en-US" altLang="zh-CN"/>
          </a:p>
          <a:p>
            <a:pPr marL="0" indent="0">
              <a:buFont typeface="Wingdings" panose="05000000000000000000" charset="0"/>
              <a:buNone/>
            </a:pPr>
            <a:endParaRPr lang="en-US" altLang="zh-CN" b="1">
              <a:sym typeface="+mn-ea"/>
            </a:endParaRPr>
          </a:p>
          <a:p>
            <a:pPr marL="0" indent="0">
              <a:buFont typeface="Wingdings" panose="05000000000000000000" charset="0"/>
              <a:buNone/>
            </a:pPr>
            <a:endParaRPr lang="en-US" altLang="zh-CN" b="1">
              <a:sym typeface="+mn-ea"/>
            </a:endParaRPr>
          </a:p>
          <a:p>
            <a:pPr marL="0" indent="0">
              <a:buFont typeface="Wingdings" panose="05000000000000000000" charset="0"/>
              <a:buNone/>
            </a:pPr>
            <a:r>
              <a:rPr lang="en-US" altLang="zh-CN" b="1">
                <a:sym typeface="+mn-ea"/>
              </a:rPr>
              <a:t>Practice:</a:t>
            </a:r>
            <a:endParaRPr lang="en-US" altLang="zh-CN" b="1">
              <a:sym typeface="+mn-ea"/>
            </a:endParaRPr>
          </a:p>
          <a:p>
            <a:pPr marL="0" indent="0">
              <a:buFont typeface="Wingdings" panose="05000000000000000000" charset="0"/>
              <a:buNone/>
            </a:pPr>
            <a:endParaRPr lang="en-US" altLang="zh-CN" b="1">
              <a:sym typeface="+mn-ea"/>
            </a:endParaRPr>
          </a:p>
          <a:p>
            <a:pPr marL="0" indent="0">
              <a:buFont typeface="Wingdings" panose="05000000000000000000" charset="0"/>
              <a:buNone/>
            </a:pPr>
            <a:r>
              <a:rPr lang="en-US">
                <a:ea typeface="宋体" panose="02010600030101010101" pitchFamily="2" charset="-122"/>
                <a:sym typeface="+mn-ea"/>
              </a:rPr>
              <a:t>We m</a:t>
            </a:r>
            <a:r>
              <a:rPr>
                <a:ea typeface="宋体" panose="02010600030101010101" pitchFamily="2" charset="-122"/>
                <a:sym typeface="+mn-ea"/>
              </a:rPr>
              <a:t>ay be able to improve our publishing process</a:t>
            </a:r>
            <a:r>
              <a:rPr lang="en-US">
                <a:ea typeface="宋体" panose="02010600030101010101" pitchFamily="2" charset="-122"/>
                <a:sym typeface="+mn-ea"/>
              </a:rPr>
              <a:t> using this feature</a:t>
            </a:r>
            <a:r>
              <a:rPr>
                <a:ea typeface="宋体" panose="02010600030101010101" pitchFamily="2" charset="-122"/>
                <a:sym typeface="+mn-ea"/>
              </a:rPr>
              <a:t>.</a:t>
            </a:r>
            <a:endParaRPr>
              <a:ea typeface="宋体" panose="02010600030101010101" pitchFamily="2" charset="-122"/>
            </a:endParaRPr>
          </a:p>
          <a:p>
            <a:pPr marL="0" indent="0">
              <a:buFont typeface="Wingdings" panose="05000000000000000000" charset="0"/>
              <a:buNone/>
            </a:pPr>
            <a:endParaRPr lang="en-US" altLang="zh-CN"/>
          </a:p>
          <a:p>
            <a:pPr marL="0" indent="0">
              <a:buFont typeface="Wingdings" panose="05000000000000000000" charset="0"/>
              <a:buNone/>
            </a:pPr>
            <a:r>
              <a:rPr lang="en-US" altLang="zh-CN">
                <a:ea typeface="宋体" panose="02010600030101010101" pitchFamily="2" charset="-122"/>
                <a:sym typeface="+mn-ea"/>
              </a:rPr>
              <a:t>We deploy </a:t>
            </a:r>
            <a:r>
              <a:rPr lang="zh-CN" altLang="en-US">
                <a:ea typeface="宋体" panose="02010600030101010101" pitchFamily="2" charset="-122"/>
                <a:sym typeface="+mn-ea"/>
              </a:rPr>
              <a:t>the new version in advance, and</a:t>
            </a:r>
            <a:r>
              <a:rPr lang="en-US" altLang="zh-CN">
                <a:ea typeface="宋体" panose="02010600030101010101" pitchFamily="2" charset="-122"/>
                <a:sym typeface="+mn-ea"/>
              </a:rPr>
              <a:t> configure</a:t>
            </a:r>
            <a:r>
              <a:rPr lang="zh-CN" altLang="en-US">
                <a:ea typeface="宋体" panose="02010600030101010101" pitchFamily="2" charset="-122"/>
                <a:sym typeface="+mn-ea"/>
              </a:rPr>
              <a:t> traffic mirroring </a:t>
            </a:r>
            <a:r>
              <a:rPr lang="en-US" altLang="zh-CN">
                <a:ea typeface="宋体" panose="02010600030101010101" pitchFamily="2" charset="-122"/>
                <a:sym typeface="+mn-ea"/>
              </a:rPr>
              <a:t>to the new version</a:t>
            </a:r>
            <a:r>
              <a:rPr lang="zh-CN" altLang="en-US">
                <a:ea typeface="宋体" panose="02010600030101010101" pitchFamily="2" charset="-122"/>
                <a:sym typeface="+mn-ea"/>
              </a:rPr>
              <a:t> to observe whether there are problems in </a:t>
            </a:r>
            <a:r>
              <a:rPr lang="en-US" altLang="zh-CN">
                <a:ea typeface="宋体" panose="02010600030101010101" pitchFamily="2" charset="-122"/>
                <a:sym typeface="+mn-ea"/>
              </a:rPr>
              <a:t>it</a:t>
            </a:r>
            <a:r>
              <a:rPr lang="zh-CN" altLang="en-US">
                <a:ea typeface="宋体" panose="02010600030101010101" pitchFamily="2" charset="-122"/>
                <a:sym typeface="+mn-ea"/>
              </a:rPr>
              <a:t> without affecting the official function.</a:t>
            </a:r>
            <a:endParaRPr lang="zh-CN" altLang="en-US">
              <a:ea typeface="宋体" panose="02010600030101010101" pitchFamily="2" charset="-122"/>
              <a:sym typeface="+mn-ea"/>
            </a:endParaRPr>
          </a:p>
          <a:p>
            <a:pPr marL="0" indent="0">
              <a:buFont typeface="Wingdings" panose="05000000000000000000" charset="0"/>
              <a:buNone/>
            </a:pPr>
            <a:endParaRPr lang="zh-CN" altLang="en-US">
              <a:ea typeface="宋体" panose="02010600030101010101" pitchFamily="2" charset="-122"/>
              <a:sym typeface="+mn-ea"/>
            </a:endParaRPr>
          </a:p>
          <a:p>
            <a:pPr marL="0" indent="0">
              <a:buFont typeface="Wingdings" panose="05000000000000000000" charset="0"/>
              <a:buNone/>
            </a:pPr>
            <a:r>
              <a:rPr lang="en-US" altLang="zh-CN">
                <a:ea typeface="宋体" panose="02010600030101010101" pitchFamily="2" charset="-122"/>
                <a:sym typeface="+mn-ea"/>
              </a:rPr>
              <a:t>T</a:t>
            </a:r>
            <a:r>
              <a:rPr lang="zh-CN" altLang="en-US">
                <a:ea typeface="宋体" panose="02010600030101010101" pitchFamily="2" charset="-122"/>
                <a:sym typeface="+mn-ea"/>
              </a:rPr>
              <a:t>o be honest, we need to do some design to avoid </a:t>
            </a:r>
            <a:r>
              <a:rPr lang="en-US" altLang="zh-CN">
                <a:ea typeface="宋体" panose="02010600030101010101" pitchFamily="2" charset="-122"/>
                <a:sym typeface="+mn-ea"/>
              </a:rPr>
              <a:t>issues</a:t>
            </a:r>
            <a:r>
              <a:rPr lang="zh-CN" altLang="en-US">
                <a:ea typeface="宋体" panose="02010600030101010101" pitchFamily="2" charset="-122"/>
                <a:sym typeface="+mn-ea"/>
              </a:rPr>
              <a:t> </a:t>
            </a:r>
            <a:r>
              <a:rPr lang="en-US" altLang="zh-CN">
                <a:ea typeface="宋体" panose="02010600030101010101" pitchFamily="2" charset="-122"/>
                <a:sym typeface="+mn-ea"/>
              </a:rPr>
              <a:t>to</a:t>
            </a:r>
            <a:r>
              <a:rPr lang="zh-CN" altLang="en-US">
                <a:ea typeface="宋体" panose="02010600030101010101" pitchFamily="2" charset="-122"/>
                <a:sym typeface="+mn-ea"/>
              </a:rPr>
              <a:t> official data</a:t>
            </a:r>
            <a:r>
              <a:rPr lang="en-US" altLang="zh-CN">
                <a:ea typeface="宋体" panose="02010600030101010101" pitchFamily="2" charset="-122"/>
                <a:sym typeface="+mn-ea"/>
              </a:rPr>
              <a:t>.</a:t>
            </a:r>
            <a:endParaRPr lang="zh-CN" altLang="en-US">
              <a:ea typeface="宋体" panose="02010600030101010101" pitchFamily="2" charset="-122"/>
            </a:endParaRPr>
          </a:p>
          <a:p>
            <a:pPr marL="0" indent="0">
              <a:buFont typeface="Wingdings" panose="05000000000000000000" charset="0"/>
              <a:buNone/>
            </a:pPr>
            <a:endParaRPr lang="en-US" altLang="zh-CN">
              <a:ea typeface="宋体" panose="02010600030101010101" pitchFamily="2" charset="-122"/>
            </a:endParaRPr>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Traffic mirroring</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4</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03" name="图片 102"/>
          <p:cNvPicPr/>
          <p:nvPr/>
        </p:nvPicPr>
        <p:blipFill>
          <a:blip r:embed="rId1"/>
          <a:stretch>
            <a:fillRect/>
          </a:stretch>
        </p:blipFill>
        <p:spPr>
          <a:xfrm>
            <a:off x="6960235" y="2708910"/>
            <a:ext cx="5019040" cy="256984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622935" y="2203450"/>
            <a:ext cx="4634865" cy="2942590"/>
          </a:xfrm>
          <a:prstGeom prst="rect">
            <a:avLst/>
          </a:prstGeom>
          <a:noFill/>
        </p:spPr>
        <p:txBody>
          <a:bodyPr wrap="square" rtlCol="0">
            <a:noAutofit/>
          </a:bodyPr>
          <a:p>
            <a:pPr marL="0" indent="0">
              <a:buFont typeface="Wingdings" panose="05000000000000000000" charset="0"/>
              <a:buNone/>
            </a:pPr>
            <a:r>
              <a:rPr lang="en-US" altLang="zh-CN"/>
              <a:t>In kubernetes, the traffic received by the service will be distributed to the pods only according to the Round Robin </a:t>
            </a:r>
            <a:r>
              <a:rPr lang="en-US" altLang="zh-CN">
                <a:sym typeface="+mn-ea"/>
              </a:rPr>
              <a:t>policy</a:t>
            </a:r>
            <a:r>
              <a:rPr lang="en-US" altLang="zh-CN"/>
              <a:t>.</a:t>
            </a:r>
            <a:endParaRPr lang="en-US" altLang="zh-CN"/>
          </a:p>
          <a:p>
            <a:pPr marL="0" indent="0">
              <a:buFont typeface="Wingdings" panose="05000000000000000000" charset="0"/>
              <a:buNone/>
            </a:pPr>
            <a:endParaRPr lang="en-US" altLang="zh-CN"/>
          </a:p>
          <a:p>
            <a:pPr marL="0" indent="0">
              <a:buFont typeface="Wingdings" panose="05000000000000000000" charset="0"/>
              <a:buNone/>
            </a:pPr>
            <a:r>
              <a:rPr lang="en-US" altLang="zh-CN"/>
              <a:t>In clusters with ASM on, we can c</a:t>
            </a:r>
            <a:r>
              <a:rPr lang="zh-CN" altLang="en-US"/>
              <a:t>onfigure load balanc</a:t>
            </a:r>
            <a:r>
              <a:rPr lang="en-US" altLang="zh-CN"/>
              <a:t>e policy</a:t>
            </a:r>
            <a:r>
              <a:rPr lang="zh-CN" altLang="en-US"/>
              <a:t>.</a:t>
            </a:r>
            <a:endParaRPr lang="zh-CN" altLang="en-US"/>
          </a:p>
          <a:p>
            <a:pPr marL="0" indent="0">
              <a:buFont typeface="Wingdings" panose="05000000000000000000" charset="0"/>
              <a:buNone/>
            </a:pPr>
            <a:endParaRPr lang="zh-CN" altLang="en-US"/>
          </a:p>
          <a:p>
            <a:pPr marL="0" indent="0">
              <a:buFont typeface="Wingdings" panose="05000000000000000000" charset="0"/>
              <a:buNone/>
            </a:pPr>
            <a:r>
              <a:rPr lang="en-US" altLang="zh-CN"/>
              <a:t>Supported load balancers are following:</a:t>
            </a:r>
            <a:endParaRPr lang="en-US" altLang="zh-CN"/>
          </a:p>
          <a:p>
            <a:pPr marL="0" indent="0">
              <a:buFont typeface="Wingdings" panose="05000000000000000000" charset="0"/>
              <a:buNone/>
            </a:pPr>
            <a:endParaRPr lang="zh-CN" altLang="en-US"/>
          </a:p>
          <a:p>
            <a:pPr marL="285750" indent="-285750">
              <a:buFont typeface="Wingdings" panose="05000000000000000000" charset="0"/>
              <a:buChar char="ü"/>
            </a:pPr>
            <a:r>
              <a:rPr lang="zh-CN" altLang="en-US"/>
              <a:t>Round robin</a:t>
            </a:r>
            <a:endParaRPr lang="en-US" altLang="zh-CN"/>
          </a:p>
          <a:p>
            <a:pPr marL="285750" indent="-285750">
              <a:buFont typeface="Wingdings" panose="05000000000000000000" charset="0"/>
              <a:buChar char="ü"/>
            </a:pPr>
            <a:r>
              <a:rPr lang="zh-CN" altLang="en-US"/>
              <a:t>Weighted least request</a:t>
            </a:r>
            <a:endParaRPr lang="zh-CN" altLang="en-US"/>
          </a:p>
          <a:p>
            <a:pPr marL="285750" indent="-285750">
              <a:buFont typeface="Wingdings" panose="05000000000000000000" charset="0"/>
              <a:buChar char="ü"/>
            </a:pPr>
            <a:r>
              <a:rPr lang="zh-CN" altLang="en-US"/>
              <a:t>Ring hash</a:t>
            </a:r>
            <a:endParaRPr lang="zh-CN" altLang="en-US"/>
          </a:p>
          <a:p>
            <a:pPr marL="285750" indent="-285750">
              <a:buFont typeface="Wingdings" panose="05000000000000000000" charset="0"/>
              <a:buChar char="ü"/>
            </a:pPr>
            <a:r>
              <a:rPr lang="zh-CN" altLang="en-US"/>
              <a:t>Random</a:t>
            </a:r>
            <a:endParaRPr lang="zh-CN" altLang="en-US"/>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en-US" sz="3200">
                <a:solidFill>
                  <a:srgbClr val="3C4043"/>
                </a:solidFill>
                <a:latin typeface="Arial" panose="020B0604020202020204"/>
                <a:ea typeface="Arial" panose="020B0604020202020204"/>
                <a:cs typeface="Arial" panose="020B0604020202020204"/>
                <a:sym typeface="Arial" panose="020B0604020202020204"/>
              </a:rPr>
              <a:t>Load balancers</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5</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27" name="图片 26" descr="Dingtalk_20221215174541"/>
          <p:cNvPicPr>
            <a:picLocks noChangeAspect="1"/>
          </p:cNvPicPr>
          <p:nvPr/>
        </p:nvPicPr>
        <p:blipFill>
          <a:blip r:embed="rId1"/>
          <a:stretch>
            <a:fillRect/>
          </a:stretch>
        </p:blipFill>
        <p:spPr>
          <a:xfrm>
            <a:off x="5807710" y="2636520"/>
            <a:ext cx="6076315" cy="21748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9" name="文本框 8"/>
          <p:cNvSpPr txBox="1"/>
          <p:nvPr/>
        </p:nvSpPr>
        <p:spPr>
          <a:xfrm>
            <a:off x="551180" y="1772920"/>
            <a:ext cx="4853940" cy="2433320"/>
          </a:xfrm>
          <a:prstGeom prst="rect">
            <a:avLst/>
          </a:prstGeom>
          <a:noFill/>
        </p:spPr>
        <p:txBody>
          <a:bodyPr wrap="square" rtlCol="0">
            <a:noAutofit/>
          </a:bodyPr>
          <a:p>
            <a:endParaRPr lang="zh-CN" altLang="en-US"/>
          </a:p>
          <a:p>
            <a:r>
              <a:rPr lang="en-US" altLang="zh-CN"/>
              <a:t>We</a:t>
            </a:r>
            <a:r>
              <a:rPr lang="zh-CN" altLang="en-US"/>
              <a:t> can use </a:t>
            </a:r>
            <a:r>
              <a:rPr lang="zh-CN" altLang="en-US">
                <a:sym typeface="+mn-ea"/>
              </a:rPr>
              <a:t>Fault injection</a:t>
            </a:r>
            <a:r>
              <a:rPr lang="zh-CN" altLang="en-US"/>
              <a:t> to do chaos testing at the application layer, by injecting timeouts or HTTP errors into our services, without actually updating your app code.</a:t>
            </a:r>
            <a:endParaRPr lang="zh-CN" altLang="en-US"/>
          </a:p>
          <a:p>
            <a:endParaRPr lang="zh-CN" altLang="en-US"/>
          </a:p>
          <a:p>
            <a:r>
              <a:rPr lang="zh-CN" altLang="en-US"/>
              <a:t>Note that </a:t>
            </a:r>
            <a:r>
              <a:rPr lang="en-US" altLang="zh-CN"/>
              <a:t>we</a:t>
            </a:r>
            <a:r>
              <a:rPr lang="zh-CN" altLang="en-US"/>
              <a:t> can customize these fault injection rules - for instance, fail multiple services at once (by adding more VirtualServices), fail only a percentage of requests, or fail only on certain HTTP request headers (like user-agent, to test the behavior on certain web browsers).</a:t>
            </a:r>
            <a:endParaRPr lang="zh-CN" altLang="en-US"/>
          </a:p>
          <a:p>
            <a:endParaRPr lang="zh-CN" altLang="en-US"/>
          </a:p>
          <a:p>
            <a:endParaRPr lang="zh-CN" altLang="en-US"/>
          </a:p>
        </p:txBody>
      </p:sp>
      <p:sp>
        <p:nvSpPr>
          <p:cNvPr id="4" name="Google Shape;107;p3"/>
          <p:cNvSpPr txBox="1"/>
          <p:nvPr/>
        </p:nvSpPr>
        <p:spPr>
          <a:xfrm>
            <a:off x="1315720" y="601980"/>
            <a:ext cx="8275955" cy="683260"/>
          </a:xfrm>
          <a:prstGeom prst="rect">
            <a:avLst/>
          </a:prstGeom>
          <a:noFill/>
          <a:ln>
            <a:noFill/>
          </a:ln>
        </p:spPr>
        <p:txBody>
          <a:bodyPr spcFirstLastPara="1" wrap="square" lIns="0" tIns="0" rIns="121900" bIns="0" anchor="t" anchorCtr="0">
            <a:noAutofit/>
          </a:bodyPr>
          <a:lstStyle/>
          <a:p>
            <a:pPr marL="0" indent="0">
              <a:lnSpc>
                <a:spcPct val="90000"/>
              </a:lnSpc>
              <a:buNone/>
            </a:pPr>
            <a:r>
              <a:rPr lang="zh-CN" altLang="en-US" sz="3200">
                <a:sym typeface="+mn-ea"/>
              </a:rPr>
              <a:t>Fault injection</a:t>
            </a:r>
            <a:endParaRPr lang="en-US" sz="3200">
              <a:solidFill>
                <a:srgbClr val="3C4043"/>
              </a:solidFill>
              <a:latin typeface="Arial" panose="020B0604020202020204"/>
              <a:ea typeface="Arial" panose="020B0604020202020204"/>
              <a:cs typeface="Arial" panose="020B0604020202020204"/>
              <a:sym typeface="Arial" panose="020B0604020202020204"/>
            </a:endParaRPr>
          </a:p>
        </p:txBody>
      </p:sp>
      <p:sp>
        <p:nvSpPr>
          <p:cNvPr id="2" name="Google Shape;108;p3"/>
          <p:cNvSpPr/>
          <p:nvPr/>
        </p:nvSpPr>
        <p:spPr>
          <a:xfrm>
            <a:off x="1155780" y="326647"/>
            <a:ext cx="41000" cy="947800"/>
          </a:xfrm>
          <a:prstGeom prst="rect">
            <a:avLst/>
          </a:prstGeom>
          <a:solidFill>
            <a:srgbClr val="4285F4"/>
          </a:solidFill>
          <a:ln>
            <a:noFill/>
          </a:ln>
        </p:spPr>
        <p:txBody>
          <a:bodyPr spcFirstLastPara="1" wrap="square" lIns="60950" tIns="60950" rIns="60950" bIns="60950" anchor="ctr" anchorCtr="0">
            <a:noAutofit/>
          </a:bodyPr>
          <a:lstStyle/>
          <a:p>
            <a:pPr marL="0" marR="0" lvl="0" indent="0" algn="l" rtl="0">
              <a:spcBef>
                <a:spcPts val="0"/>
              </a:spcBef>
              <a:spcAft>
                <a:spcPts val="0"/>
              </a:spcAft>
              <a:buNone/>
            </a:pPr>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Google Shape;110;p3"/>
          <p:cNvSpPr txBox="1"/>
          <p:nvPr/>
        </p:nvSpPr>
        <p:spPr>
          <a:xfrm>
            <a:off x="220980" y="411880"/>
            <a:ext cx="934800" cy="794600"/>
          </a:xfrm>
          <a:prstGeom prst="rect">
            <a:avLst/>
          </a:prstGeom>
          <a:noFill/>
          <a:ln>
            <a:noFill/>
          </a:ln>
        </p:spPr>
        <p:txBody>
          <a:bodyPr spcFirstLastPara="1" wrap="square" lIns="60950" tIns="60950" rIns="60950" bIns="60950" anchor="ctr" anchorCtr="0">
            <a:noAutofit/>
          </a:bodyPr>
          <a:lstStyle/>
          <a:p>
            <a:pPr marL="0" indent="0">
              <a:buNone/>
            </a:pPr>
            <a:r>
              <a:rPr lang="en-US" altLang="zh-CN" sz="3800">
                <a:solidFill>
                  <a:srgbClr val="3C4043"/>
                </a:solidFill>
                <a:latin typeface="Roboto Mono" panose="00000009000000000000"/>
                <a:ea typeface="Roboto Mono" panose="00000009000000000000"/>
                <a:cs typeface="Roboto Mono" panose="00000009000000000000"/>
                <a:sym typeface="Roboto Mono" panose="00000009000000000000"/>
              </a:rPr>
              <a:t>6</a:t>
            </a:r>
            <a:r>
              <a:rPr lang="zh-CN" sz="665">
                <a:solidFill>
                  <a:srgbClr val="3C4043"/>
                </a:solidFill>
                <a:latin typeface="Roboto Mono" panose="00000009000000000000"/>
                <a:ea typeface="Roboto Mono" panose="00000009000000000000"/>
                <a:cs typeface="Roboto Mono" panose="00000009000000000000"/>
                <a:sym typeface="Roboto Mono" panose="00000009000000000000"/>
              </a:rPr>
              <a:t> </a:t>
            </a:r>
            <a:endParaRPr sz="3800">
              <a:solidFill>
                <a:srgbClr val="3C4043"/>
              </a:solidFill>
              <a:latin typeface="Roboto Mono" panose="00000009000000000000"/>
              <a:ea typeface="Roboto Mono" panose="00000009000000000000"/>
              <a:cs typeface="Roboto Mono" panose="00000009000000000000"/>
              <a:sym typeface="Roboto Mono" panose="00000009000000000000"/>
            </a:endParaRPr>
          </a:p>
        </p:txBody>
      </p:sp>
      <p:pic>
        <p:nvPicPr>
          <p:cNvPr id="105" name="图片 104"/>
          <p:cNvPicPr/>
          <p:nvPr/>
        </p:nvPicPr>
        <p:blipFill>
          <a:blip r:embed="rId1"/>
          <a:stretch>
            <a:fillRect/>
          </a:stretch>
        </p:blipFill>
        <p:spPr>
          <a:xfrm>
            <a:off x="6094095" y="1412875"/>
            <a:ext cx="5705475" cy="4822825"/>
          </a:xfrm>
          <a:prstGeom prst="rect">
            <a:avLst/>
          </a:prstGeom>
          <a:noFill/>
          <a:ln w="9525">
            <a:noFill/>
          </a:ln>
        </p:spPr>
      </p:pic>
    </p:spTree>
  </p:cSld>
  <p:clrMapOvr>
    <a:masterClrMapping/>
  </p:clrMapOvr>
</p:sld>
</file>

<file path=ppt/tags/tag1.xml><?xml version="1.0" encoding="utf-8"?>
<p:tagLst xmlns:p="http://schemas.openxmlformats.org/presentationml/2006/main">
  <p:tag name="KSO_WM_UNIT_TABLE_BEAUTIFY" val="smartTable{5418c278-f43b-46b6-85c7-32c53f714548}"/>
  <p:tag name="TABLE_ENDDRAG_ORIGIN_RECT" val="488*454"/>
  <p:tag name="TABLE_ENDDRAG_RECT" val="334*14*488*454"/>
</p:tagLst>
</file>

<file path=ppt/tags/tag2.xml><?xml version="1.0" encoding="utf-8"?>
<p:tagLst xmlns:p="http://schemas.openxmlformats.org/presentationml/2006/main">
  <p:tag name="KSO_WPP_MARK_KEY" val="49799aed-9424-4548-b463-179a13bdb2f4"/>
  <p:tag name="COMMONDATA" val="eyJoZGlkIjoiZDBjNTRjNzEyYmMxMjY4ZWNiNDg0YjgwNmY4YjAzNjcifQ=="/>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6378</Words>
  <Application>WPS 演示</Application>
  <PresentationFormat/>
  <Paragraphs>183</Paragraphs>
  <Slides>13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Arial</vt:lpstr>
      <vt:lpstr>宋体</vt:lpstr>
      <vt:lpstr>Wingdings</vt:lpstr>
      <vt:lpstr>Arial</vt:lpstr>
      <vt:lpstr>Calibri</vt:lpstr>
      <vt:lpstr>Roboto Mono</vt:lpstr>
      <vt:lpstr>Wingdings</vt:lpstr>
      <vt:lpstr>微软雅黑</vt:lpstr>
      <vt:lpstr>Arial Unicode MS</vt:lpstr>
      <vt:lpstr>Office Theme</vt:lpstr>
      <vt:lpstr>Anthos Service Mesh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Anthos Service Mesh</dc:title>
  <dc:creator>Zhang Yongguang</dc:creator>
  <cp:lastModifiedBy>10229087</cp:lastModifiedBy>
  <cp:revision>249</cp:revision>
  <dcterms:created xsi:type="dcterms:W3CDTF">2022-12-12T07:50:00Z</dcterms:created>
  <dcterms:modified xsi:type="dcterms:W3CDTF">2022-12-16T09:09:34Z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6482B6104C064200AD716E1681BF173F</vt:lpwstr>
  </property>
  <property fmtid="{D5CDD505-2E9C-101B-9397-08002B2CF9AE}" pid="3" name="KSOProductBuildVer">
    <vt:lpwstr>2052-11.1.0.12763</vt:lpwstr>
  </property>
</Properties>
</file>